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lack and white close-up of curved pieces of paper"/>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Gray disc against a gray background"/>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Abstract image of two gray discs intersecting"/>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Black and white close-up of woven textur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Gray abstract curve and line"/>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View through a mesh-like ceiling under a blue sky"/>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image" Target="../media/image8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terpretability Project"/>
          <p:cNvSpPr txBox="1"/>
          <p:nvPr>
            <p:ph type="ctrTitle"/>
          </p:nvPr>
        </p:nvSpPr>
        <p:spPr>
          <a:prstGeom prst="rect">
            <a:avLst/>
          </a:prstGeom>
        </p:spPr>
        <p:txBody>
          <a:bodyPr/>
          <a:lstStyle/>
          <a:p>
            <a:pPr/>
            <a:r>
              <a:t>Interpretability Project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odels:"/>
          <p:cNvSpPr txBox="1"/>
          <p:nvPr>
            <p:ph type="body" sz="half" idx="1"/>
          </p:nvPr>
        </p:nvSpPr>
        <p:spPr>
          <a:prstGeom prst="rect">
            <a:avLst/>
          </a:prstGeom>
        </p:spPr>
        <p:txBody>
          <a:bodyPr/>
          <a:lstStyle/>
          <a:p>
            <a:pPr/>
            <a:r>
              <a:t>Models: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1- Logistic Regression"/>
          <p:cNvSpPr txBox="1"/>
          <p:nvPr>
            <p:ph type="ctrTitle"/>
          </p:nvPr>
        </p:nvSpPr>
        <p:spPr>
          <a:xfrm>
            <a:off x="1022296" y="509309"/>
            <a:ext cx="15462071" cy="1250322"/>
          </a:xfrm>
          <a:prstGeom prst="rect">
            <a:avLst/>
          </a:prstGeom>
        </p:spPr>
        <p:txBody>
          <a:bodyPr/>
          <a:lstStyle>
            <a:lvl1pPr defTabSz="202692">
              <a:defRPr spc="-68" sz="6840"/>
            </a:lvl1pPr>
          </a:lstStyle>
          <a:p>
            <a:pPr/>
            <a:r>
              <a:t>1- Logistic Regression </a:t>
            </a:r>
          </a:p>
        </p:txBody>
      </p:sp>
      <p:pic>
        <p:nvPicPr>
          <p:cNvPr id="201" name="pasted-movie.png" descr="pasted-movie.png"/>
          <p:cNvPicPr>
            <a:picLocks noChangeAspect="1"/>
          </p:cNvPicPr>
          <p:nvPr/>
        </p:nvPicPr>
        <p:blipFill>
          <a:blip r:embed="rId2">
            <a:extLst/>
          </a:blip>
          <a:stretch>
            <a:fillRect/>
          </a:stretch>
        </p:blipFill>
        <p:spPr>
          <a:xfrm>
            <a:off x="1080381" y="2322833"/>
            <a:ext cx="9944144" cy="3404475"/>
          </a:xfrm>
          <a:prstGeom prst="rect">
            <a:avLst/>
          </a:prstGeom>
          <a:ln w="12700">
            <a:miter lim="400000"/>
          </a:ln>
        </p:spPr>
      </p:pic>
      <p:pic>
        <p:nvPicPr>
          <p:cNvPr id="202" name="pasted-movie.png" descr="pasted-movie.png"/>
          <p:cNvPicPr>
            <a:picLocks noChangeAspect="1"/>
          </p:cNvPicPr>
          <p:nvPr/>
        </p:nvPicPr>
        <p:blipFill>
          <a:blip r:embed="rId3">
            <a:extLst/>
          </a:blip>
          <a:stretch>
            <a:fillRect/>
          </a:stretch>
        </p:blipFill>
        <p:spPr>
          <a:xfrm>
            <a:off x="1937652" y="6290511"/>
            <a:ext cx="8229601" cy="68453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inearity Assumption:"/>
          <p:cNvSpPr txBox="1"/>
          <p:nvPr>
            <p:ph type="subTitle" sz="quarter" idx="1"/>
          </p:nvPr>
        </p:nvSpPr>
        <p:spPr>
          <a:xfrm>
            <a:off x="1206500" y="1187006"/>
            <a:ext cx="21971000" cy="2006601"/>
          </a:xfrm>
          <a:prstGeom prst="rect">
            <a:avLst/>
          </a:prstGeom>
        </p:spPr>
        <p:txBody>
          <a:bodyPr/>
          <a:lstStyle/>
          <a:p>
            <a:pPr/>
            <a:r>
              <a:t>Linearity Assumption:</a:t>
            </a:r>
          </a:p>
        </p:txBody>
      </p:sp>
      <p:pic>
        <p:nvPicPr>
          <p:cNvPr id="205" name="pasted-movie.png" descr="pasted-movie.png"/>
          <p:cNvPicPr>
            <a:picLocks noChangeAspect="1"/>
          </p:cNvPicPr>
          <p:nvPr/>
        </p:nvPicPr>
        <p:blipFill>
          <a:blip r:embed="rId2">
            <a:extLst/>
          </a:blip>
          <a:stretch>
            <a:fillRect/>
          </a:stretch>
        </p:blipFill>
        <p:spPr>
          <a:xfrm>
            <a:off x="1319019" y="2804163"/>
            <a:ext cx="12753990" cy="93754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Mormal Distribution of Risdulas:"/>
          <p:cNvSpPr txBox="1"/>
          <p:nvPr>
            <p:ph type="subTitle" sz="quarter" idx="1"/>
          </p:nvPr>
        </p:nvSpPr>
        <p:spPr>
          <a:xfrm>
            <a:off x="1206500" y="1187006"/>
            <a:ext cx="21971000" cy="2006601"/>
          </a:xfrm>
          <a:prstGeom prst="rect">
            <a:avLst/>
          </a:prstGeom>
        </p:spPr>
        <p:txBody>
          <a:bodyPr/>
          <a:lstStyle/>
          <a:p>
            <a:pPr/>
            <a:r>
              <a:t>Mormal Distribution of Risdulas:</a:t>
            </a:r>
          </a:p>
        </p:txBody>
      </p:sp>
      <p:pic>
        <p:nvPicPr>
          <p:cNvPr id="208" name="pasted-movie.png" descr="pasted-movie.png"/>
          <p:cNvPicPr>
            <a:picLocks noChangeAspect="1"/>
          </p:cNvPicPr>
          <p:nvPr/>
        </p:nvPicPr>
        <p:blipFill>
          <a:blip r:embed="rId2">
            <a:extLst/>
          </a:blip>
          <a:stretch>
            <a:fillRect/>
          </a:stretch>
        </p:blipFill>
        <p:spPr>
          <a:xfrm>
            <a:off x="967389" y="3200569"/>
            <a:ext cx="10423560" cy="8397780"/>
          </a:xfrm>
          <a:prstGeom prst="rect">
            <a:avLst/>
          </a:prstGeom>
          <a:ln w="12700">
            <a:miter lim="400000"/>
          </a:ln>
        </p:spPr>
      </p:pic>
      <p:pic>
        <p:nvPicPr>
          <p:cNvPr id="209" name="pasted-movie.png" descr="pasted-movie.png"/>
          <p:cNvPicPr>
            <a:picLocks noChangeAspect="1"/>
          </p:cNvPicPr>
          <p:nvPr/>
        </p:nvPicPr>
        <p:blipFill>
          <a:blip r:embed="rId3">
            <a:extLst/>
          </a:blip>
          <a:stretch>
            <a:fillRect/>
          </a:stretch>
        </p:blipFill>
        <p:spPr>
          <a:xfrm>
            <a:off x="13329998" y="3200569"/>
            <a:ext cx="10423560" cy="839778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VIF:"/>
          <p:cNvSpPr txBox="1"/>
          <p:nvPr>
            <p:ph type="subTitle" sz="quarter" idx="1"/>
          </p:nvPr>
        </p:nvSpPr>
        <p:spPr>
          <a:xfrm>
            <a:off x="1206500" y="1187006"/>
            <a:ext cx="21971000" cy="2006601"/>
          </a:xfrm>
          <a:prstGeom prst="rect">
            <a:avLst/>
          </a:prstGeom>
        </p:spPr>
        <p:txBody>
          <a:bodyPr/>
          <a:lstStyle/>
          <a:p>
            <a:pPr/>
            <a:r>
              <a:t>VIF:</a:t>
            </a:r>
          </a:p>
        </p:txBody>
      </p:sp>
      <p:pic>
        <p:nvPicPr>
          <p:cNvPr id="212" name="pasted-movie.png" descr="pasted-movie.png"/>
          <p:cNvPicPr>
            <a:picLocks noChangeAspect="1"/>
          </p:cNvPicPr>
          <p:nvPr/>
        </p:nvPicPr>
        <p:blipFill>
          <a:blip r:embed="rId2">
            <a:extLst/>
          </a:blip>
          <a:stretch>
            <a:fillRect/>
          </a:stretch>
        </p:blipFill>
        <p:spPr>
          <a:xfrm>
            <a:off x="1373704" y="2610911"/>
            <a:ext cx="7240182" cy="1016258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Variables Correlation:"/>
          <p:cNvSpPr txBox="1"/>
          <p:nvPr>
            <p:ph type="subTitle" sz="quarter" idx="1"/>
          </p:nvPr>
        </p:nvSpPr>
        <p:spPr>
          <a:xfrm>
            <a:off x="1206500" y="1187006"/>
            <a:ext cx="21971000" cy="2006601"/>
          </a:xfrm>
          <a:prstGeom prst="rect">
            <a:avLst/>
          </a:prstGeom>
        </p:spPr>
        <p:txBody>
          <a:bodyPr/>
          <a:lstStyle/>
          <a:p>
            <a:pPr/>
            <a:r>
              <a:t>Variables Correlation:</a:t>
            </a:r>
          </a:p>
        </p:txBody>
      </p:sp>
      <p:pic>
        <p:nvPicPr>
          <p:cNvPr id="215" name="pasted-movie.png" descr="pasted-movie.png"/>
          <p:cNvPicPr>
            <a:picLocks noChangeAspect="1"/>
          </p:cNvPicPr>
          <p:nvPr/>
        </p:nvPicPr>
        <p:blipFill>
          <a:blip r:embed="rId2">
            <a:extLst/>
          </a:blip>
          <a:stretch>
            <a:fillRect/>
          </a:stretch>
        </p:blipFill>
        <p:spPr>
          <a:xfrm>
            <a:off x="1455840" y="2680473"/>
            <a:ext cx="13879680" cy="1005616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LM:"/>
          <p:cNvSpPr txBox="1"/>
          <p:nvPr>
            <p:ph type="subTitle" sz="quarter" idx="1"/>
          </p:nvPr>
        </p:nvSpPr>
        <p:spPr>
          <a:xfrm>
            <a:off x="1206500" y="1187006"/>
            <a:ext cx="21971000" cy="2006601"/>
          </a:xfrm>
          <a:prstGeom prst="rect">
            <a:avLst/>
          </a:prstGeom>
        </p:spPr>
        <p:txBody>
          <a:bodyPr/>
          <a:lstStyle/>
          <a:p>
            <a:pPr/>
            <a:r>
              <a:t>GLM:</a:t>
            </a:r>
          </a:p>
        </p:txBody>
      </p:sp>
      <p:pic>
        <p:nvPicPr>
          <p:cNvPr id="218" name="pasted-movie.png" descr="pasted-movie.png"/>
          <p:cNvPicPr>
            <a:picLocks noChangeAspect="1"/>
          </p:cNvPicPr>
          <p:nvPr/>
        </p:nvPicPr>
        <p:blipFill>
          <a:blip r:embed="rId2">
            <a:extLst/>
          </a:blip>
          <a:stretch>
            <a:fillRect/>
          </a:stretch>
        </p:blipFill>
        <p:spPr>
          <a:xfrm>
            <a:off x="1238016" y="2551045"/>
            <a:ext cx="11606846" cy="998873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LOFO:"/>
          <p:cNvSpPr txBox="1"/>
          <p:nvPr>
            <p:ph type="subTitle" sz="quarter" idx="1"/>
          </p:nvPr>
        </p:nvSpPr>
        <p:spPr>
          <a:xfrm>
            <a:off x="1206500" y="1187006"/>
            <a:ext cx="21971000" cy="2006601"/>
          </a:xfrm>
          <a:prstGeom prst="rect">
            <a:avLst/>
          </a:prstGeom>
        </p:spPr>
        <p:txBody>
          <a:bodyPr/>
          <a:lstStyle/>
          <a:p>
            <a:pPr/>
            <a:r>
              <a:t>LOFO:</a:t>
            </a:r>
          </a:p>
        </p:txBody>
      </p:sp>
      <p:pic>
        <p:nvPicPr>
          <p:cNvPr id="221" name="pasted-movie.png" descr="pasted-movie.png"/>
          <p:cNvPicPr>
            <a:picLocks noChangeAspect="1"/>
          </p:cNvPicPr>
          <p:nvPr/>
        </p:nvPicPr>
        <p:blipFill>
          <a:blip r:embed="rId2">
            <a:extLst/>
          </a:blip>
          <a:stretch>
            <a:fillRect/>
          </a:stretch>
        </p:blipFill>
        <p:spPr>
          <a:xfrm>
            <a:off x="1286657" y="2361318"/>
            <a:ext cx="13578833" cy="1046108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2- SVC,                                                      and SVC using rbf kernel"/>
          <p:cNvSpPr txBox="1"/>
          <p:nvPr>
            <p:ph type="ctrTitle"/>
          </p:nvPr>
        </p:nvSpPr>
        <p:spPr>
          <a:xfrm>
            <a:off x="1022296" y="509309"/>
            <a:ext cx="21971001" cy="2247613"/>
          </a:xfrm>
          <a:prstGeom prst="rect">
            <a:avLst/>
          </a:prstGeom>
        </p:spPr>
        <p:txBody>
          <a:bodyPr/>
          <a:lstStyle/>
          <a:p>
            <a:pPr defTabSz="199136">
              <a:defRPr spc="-67" sz="6719"/>
            </a:pPr>
            <a:r>
              <a:t>2- SVC,                                                      and SVC using rbf kernel</a:t>
            </a:r>
          </a:p>
          <a:p>
            <a:pPr defTabSz="199136">
              <a:defRPr spc="-67" sz="6719"/>
            </a:pPr>
            <a:r>
              <a:t> </a:t>
            </a:r>
          </a:p>
        </p:txBody>
      </p:sp>
      <p:pic>
        <p:nvPicPr>
          <p:cNvPr id="224" name="pasted-movie.png" descr="pasted-movie.png"/>
          <p:cNvPicPr>
            <a:picLocks noChangeAspect="1"/>
          </p:cNvPicPr>
          <p:nvPr/>
        </p:nvPicPr>
        <p:blipFill>
          <a:blip r:embed="rId2">
            <a:extLst/>
          </a:blip>
          <a:stretch>
            <a:fillRect/>
          </a:stretch>
        </p:blipFill>
        <p:spPr>
          <a:xfrm>
            <a:off x="733505" y="4343957"/>
            <a:ext cx="10616924" cy="5028086"/>
          </a:xfrm>
          <a:prstGeom prst="rect">
            <a:avLst/>
          </a:prstGeom>
          <a:ln w="12700">
            <a:miter lim="400000"/>
          </a:ln>
        </p:spPr>
      </p:pic>
      <p:pic>
        <p:nvPicPr>
          <p:cNvPr id="225" name="pasted-movie.png" descr="pasted-movie.png"/>
          <p:cNvPicPr>
            <a:picLocks noChangeAspect="1"/>
          </p:cNvPicPr>
          <p:nvPr/>
        </p:nvPicPr>
        <p:blipFill>
          <a:blip r:embed="rId3">
            <a:extLst/>
          </a:blip>
          <a:stretch>
            <a:fillRect/>
          </a:stretch>
        </p:blipFill>
        <p:spPr>
          <a:xfrm>
            <a:off x="12693022" y="4225150"/>
            <a:ext cx="11118651" cy="526569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IME:"/>
          <p:cNvSpPr txBox="1"/>
          <p:nvPr>
            <p:ph type="subTitle" sz="quarter" idx="1"/>
          </p:nvPr>
        </p:nvSpPr>
        <p:spPr>
          <a:xfrm>
            <a:off x="1206500" y="1187006"/>
            <a:ext cx="21971000" cy="2006601"/>
          </a:xfrm>
          <a:prstGeom prst="rect">
            <a:avLst/>
          </a:prstGeom>
        </p:spPr>
        <p:txBody>
          <a:bodyPr/>
          <a:lstStyle/>
          <a:p>
            <a:pPr/>
            <a:r>
              <a:t>LIME:</a:t>
            </a:r>
          </a:p>
        </p:txBody>
      </p:sp>
      <p:pic>
        <p:nvPicPr>
          <p:cNvPr id="228" name="pasted-movie.png" descr="pasted-movie.png"/>
          <p:cNvPicPr>
            <a:picLocks noChangeAspect="1"/>
          </p:cNvPicPr>
          <p:nvPr/>
        </p:nvPicPr>
        <p:blipFill>
          <a:blip r:embed="rId2">
            <a:extLst/>
          </a:blip>
          <a:stretch>
            <a:fillRect/>
          </a:stretch>
        </p:blipFill>
        <p:spPr>
          <a:xfrm>
            <a:off x="1195940" y="4070350"/>
            <a:ext cx="11208819" cy="6569655"/>
          </a:xfrm>
          <a:prstGeom prst="rect">
            <a:avLst/>
          </a:prstGeom>
          <a:ln w="12700">
            <a:miter lim="400000"/>
          </a:ln>
        </p:spPr>
      </p:pic>
      <p:pic>
        <p:nvPicPr>
          <p:cNvPr id="229" name="pasted-movie.png" descr="pasted-movie.png"/>
          <p:cNvPicPr>
            <a:picLocks noChangeAspect="1"/>
          </p:cNvPicPr>
          <p:nvPr/>
        </p:nvPicPr>
        <p:blipFill>
          <a:blip r:embed="rId3">
            <a:extLst/>
          </a:blip>
          <a:stretch>
            <a:fillRect/>
          </a:stretch>
        </p:blipFill>
        <p:spPr>
          <a:xfrm>
            <a:off x="12616586" y="4070350"/>
            <a:ext cx="11208818" cy="656965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dataset we are working on is related to the heart disease, it consists of 11 columns, which are the diagnosis of the patient, and the 12 column is the target, which specify whether the patient has a heart disease or not.…"/>
          <p:cNvSpPr txBox="1"/>
          <p:nvPr>
            <p:ph type="body" idx="1"/>
          </p:nvPr>
        </p:nvSpPr>
        <p:spPr>
          <a:prstGeom prst="rect">
            <a:avLst/>
          </a:prstGeom>
        </p:spPr>
        <p:txBody>
          <a:bodyPr/>
          <a:lstStyle/>
          <a:p>
            <a:pPr/>
            <a:r>
              <a:t>The dataset we are working on is related to the heart disease, it consists of 11 columns, which are the diagnosis of the patient, and the 12 column is the target, which specify whether the patient has a heart disease or not.</a:t>
            </a:r>
          </a:p>
          <a:p>
            <a:pPr/>
            <a:r>
              <a:t>The dataset is considered to be a classification problem, because based on the features columns we need to know the target column.</a:t>
            </a:r>
          </a:p>
          <a:p>
            <a:pPr/>
            <a:r>
              <a:t>The dataset has no nulls.</a:t>
            </a:r>
          </a:p>
          <a:p>
            <a:pPr/>
            <a:r>
              <a:t>The rows are 1190.</a:t>
            </a:r>
          </a:p>
        </p:txBody>
      </p:sp>
      <p:sp>
        <p:nvSpPr>
          <p:cNvPr id="174" name="Dataset info:"/>
          <p:cNvSpPr txBox="1"/>
          <p:nvPr/>
        </p:nvSpPr>
        <p:spPr>
          <a:xfrm>
            <a:off x="1140774" y="1575965"/>
            <a:ext cx="8828703" cy="1399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700"/>
            </a:lvl1pPr>
          </a:lstStyle>
          <a:p>
            <a:pPr/>
            <a:r>
              <a:t>Dataset info: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PDP:"/>
          <p:cNvSpPr txBox="1"/>
          <p:nvPr>
            <p:ph type="subTitle" sz="quarter" idx="1"/>
          </p:nvPr>
        </p:nvSpPr>
        <p:spPr>
          <a:xfrm>
            <a:off x="1206500" y="1187006"/>
            <a:ext cx="21971000" cy="2006601"/>
          </a:xfrm>
          <a:prstGeom prst="rect">
            <a:avLst/>
          </a:prstGeom>
        </p:spPr>
        <p:txBody>
          <a:bodyPr/>
          <a:lstStyle/>
          <a:p>
            <a:pPr/>
            <a:r>
              <a:t>PDP:</a:t>
            </a:r>
          </a:p>
        </p:txBody>
      </p:sp>
      <p:pic>
        <p:nvPicPr>
          <p:cNvPr id="232" name="pasted-movie.png" descr="pasted-movie.png"/>
          <p:cNvPicPr>
            <a:picLocks noChangeAspect="1"/>
          </p:cNvPicPr>
          <p:nvPr/>
        </p:nvPicPr>
        <p:blipFill>
          <a:blip r:embed="rId2">
            <a:extLst/>
          </a:blip>
          <a:stretch>
            <a:fillRect/>
          </a:stretch>
        </p:blipFill>
        <p:spPr>
          <a:xfrm>
            <a:off x="8566150" y="809454"/>
            <a:ext cx="7251700" cy="5511801"/>
          </a:xfrm>
          <a:prstGeom prst="rect">
            <a:avLst/>
          </a:prstGeom>
          <a:ln w="12700">
            <a:miter lim="400000"/>
          </a:ln>
        </p:spPr>
      </p:pic>
      <p:pic>
        <p:nvPicPr>
          <p:cNvPr id="233" name="pasted-movie.png" descr="pasted-movie.png"/>
          <p:cNvPicPr>
            <a:picLocks noChangeAspect="1"/>
          </p:cNvPicPr>
          <p:nvPr/>
        </p:nvPicPr>
        <p:blipFill>
          <a:blip r:embed="rId3">
            <a:extLst/>
          </a:blip>
          <a:stretch>
            <a:fillRect/>
          </a:stretch>
        </p:blipFill>
        <p:spPr>
          <a:xfrm>
            <a:off x="565150" y="6854006"/>
            <a:ext cx="7251700" cy="5511801"/>
          </a:xfrm>
          <a:prstGeom prst="rect">
            <a:avLst/>
          </a:prstGeom>
          <a:ln w="12700">
            <a:miter lim="400000"/>
          </a:ln>
        </p:spPr>
      </p:pic>
      <p:pic>
        <p:nvPicPr>
          <p:cNvPr id="234" name="pasted-movie.png" descr="pasted-movie.png"/>
          <p:cNvPicPr>
            <a:picLocks noChangeAspect="1"/>
          </p:cNvPicPr>
          <p:nvPr/>
        </p:nvPicPr>
        <p:blipFill>
          <a:blip r:embed="rId4">
            <a:extLst/>
          </a:blip>
          <a:stretch>
            <a:fillRect/>
          </a:stretch>
        </p:blipFill>
        <p:spPr>
          <a:xfrm>
            <a:off x="8578382" y="6854006"/>
            <a:ext cx="7251701" cy="5511801"/>
          </a:xfrm>
          <a:prstGeom prst="rect">
            <a:avLst/>
          </a:prstGeom>
          <a:ln w="12700">
            <a:miter lim="400000"/>
          </a:ln>
        </p:spPr>
      </p:pic>
      <p:pic>
        <p:nvPicPr>
          <p:cNvPr id="235" name="pasted-movie.png" descr="pasted-movie.png"/>
          <p:cNvPicPr>
            <a:picLocks noChangeAspect="1"/>
          </p:cNvPicPr>
          <p:nvPr/>
        </p:nvPicPr>
        <p:blipFill>
          <a:blip r:embed="rId5">
            <a:extLst/>
          </a:blip>
          <a:stretch>
            <a:fillRect/>
          </a:stretch>
        </p:blipFill>
        <p:spPr>
          <a:xfrm>
            <a:off x="16591615" y="6854006"/>
            <a:ext cx="7251701" cy="55118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ICE:"/>
          <p:cNvSpPr txBox="1"/>
          <p:nvPr>
            <p:ph type="subTitle" sz="quarter" idx="1"/>
          </p:nvPr>
        </p:nvSpPr>
        <p:spPr>
          <a:xfrm>
            <a:off x="1206500" y="1187006"/>
            <a:ext cx="21971000" cy="2006601"/>
          </a:xfrm>
          <a:prstGeom prst="rect">
            <a:avLst/>
          </a:prstGeom>
        </p:spPr>
        <p:txBody>
          <a:bodyPr/>
          <a:lstStyle/>
          <a:p>
            <a:pPr/>
            <a:r>
              <a:t>ICE:</a:t>
            </a:r>
          </a:p>
        </p:txBody>
      </p:sp>
      <p:pic>
        <p:nvPicPr>
          <p:cNvPr id="238" name="pasted-movie.png" descr="pasted-movie.png"/>
          <p:cNvPicPr>
            <a:picLocks noChangeAspect="1"/>
          </p:cNvPicPr>
          <p:nvPr/>
        </p:nvPicPr>
        <p:blipFill>
          <a:blip r:embed="rId2">
            <a:extLst/>
          </a:blip>
          <a:stretch>
            <a:fillRect/>
          </a:stretch>
        </p:blipFill>
        <p:spPr>
          <a:xfrm>
            <a:off x="920336" y="4114800"/>
            <a:ext cx="7150101" cy="5486400"/>
          </a:xfrm>
          <a:prstGeom prst="rect">
            <a:avLst/>
          </a:prstGeom>
          <a:ln w="12700">
            <a:miter lim="400000"/>
          </a:ln>
        </p:spPr>
      </p:pic>
      <p:pic>
        <p:nvPicPr>
          <p:cNvPr id="239" name="pasted-movie.png" descr="pasted-movie.png"/>
          <p:cNvPicPr>
            <a:picLocks noChangeAspect="1"/>
          </p:cNvPicPr>
          <p:nvPr/>
        </p:nvPicPr>
        <p:blipFill>
          <a:blip r:embed="rId3">
            <a:extLst/>
          </a:blip>
          <a:stretch>
            <a:fillRect/>
          </a:stretch>
        </p:blipFill>
        <p:spPr>
          <a:xfrm>
            <a:off x="8982668" y="4114800"/>
            <a:ext cx="7150101" cy="5486400"/>
          </a:xfrm>
          <a:prstGeom prst="rect">
            <a:avLst/>
          </a:prstGeom>
          <a:ln w="12700">
            <a:miter lim="400000"/>
          </a:ln>
        </p:spPr>
      </p:pic>
      <p:pic>
        <p:nvPicPr>
          <p:cNvPr id="240" name="pasted-movie.png" descr="pasted-movie.png"/>
          <p:cNvPicPr>
            <a:picLocks noChangeAspect="1"/>
          </p:cNvPicPr>
          <p:nvPr/>
        </p:nvPicPr>
        <p:blipFill>
          <a:blip r:embed="rId4">
            <a:extLst/>
          </a:blip>
          <a:stretch>
            <a:fillRect/>
          </a:stretch>
        </p:blipFill>
        <p:spPr>
          <a:xfrm>
            <a:off x="17045001" y="4114800"/>
            <a:ext cx="7150101" cy="54864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3- KNN"/>
          <p:cNvSpPr txBox="1"/>
          <p:nvPr>
            <p:ph type="subTitle" sz="quarter" idx="1"/>
          </p:nvPr>
        </p:nvSpPr>
        <p:spPr>
          <a:xfrm>
            <a:off x="1206500" y="1279108"/>
            <a:ext cx="21971000" cy="2006601"/>
          </a:xfrm>
          <a:prstGeom prst="rect">
            <a:avLst/>
          </a:prstGeom>
        </p:spPr>
        <p:txBody>
          <a:bodyPr/>
          <a:lstStyle/>
          <a:p>
            <a:pPr/>
            <a:r>
              <a:t>3- KNN</a:t>
            </a:r>
          </a:p>
        </p:txBody>
      </p:sp>
      <p:pic>
        <p:nvPicPr>
          <p:cNvPr id="243" name="pasted-movie.png" descr="pasted-movie.png"/>
          <p:cNvPicPr>
            <a:picLocks noChangeAspect="1"/>
          </p:cNvPicPr>
          <p:nvPr/>
        </p:nvPicPr>
        <p:blipFill>
          <a:blip r:embed="rId2">
            <a:extLst/>
          </a:blip>
          <a:stretch>
            <a:fillRect/>
          </a:stretch>
        </p:blipFill>
        <p:spPr>
          <a:xfrm>
            <a:off x="1230353" y="3014109"/>
            <a:ext cx="9191641" cy="60492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LIME:"/>
          <p:cNvSpPr txBox="1"/>
          <p:nvPr>
            <p:ph type="subTitle" sz="quarter" idx="1"/>
          </p:nvPr>
        </p:nvSpPr>
        <p:spPr>
          <a:xfrm>
            <a:off x="1206500" y="1187006"/>
            <a:ext cx="21971000" cy="2006601"/>
          </a:xfrm>
          <a:prstGeom prst="rect">
            <a:avLst/>
          </a:prstGeom>
        </p:spPr>
        <p:txBody>
          <a:bodyPr/>
          <a:lstStyle/>
          <a:p>
            <a:pPr/>
            <a:r>
              <a:t>LIME:</a:t>
            </a:r>
          </a:p>
        </p:txBody>
      </p:sp>
      <p:pic>
        <p:nvPicPr>
          <p:cNvPr id="246" name="pasted-movie.png" descr="pasted-movie.png"/>
          <p:cNvPicPr>
            <a:picLocks noChangeAspect="1"/>
          </p:cNvPicPr>
          <p:nvPr/>
        </p:nvPicPr>
        <p:blipFill>
          <a:blip r:embed="rId2">
            <a:extLst/>
          </a:blip>
          <a:stretch>
            <a:fillRect/>
          </a:stretch>
        </p:blipFill>
        <p:spPr>
          <a:xfrm>
            <a:off x="254269" y="3782419"/>
            <a:ext cx="11831350" cy="6876475"/>
          </a:xfrm>
          <a:prstGeom prst="rect">
            <a:avLst/>
          </a:prstGeom>
          <a:ln w="12700">
            <a:miter lim="400000"/>
          </a:ln>
        </p:spPr>
      </p:pic>
      <p:pic>
        <p:nvPicPr>
          <p:cNvPr id="247" name="pasted-movie.png" descr="pasted-movie.png"/>
          <p:cNvPicPr>
            <a:picLocks noChangeAspect="1"/>
          </p:cNvPicPr>
          <p:nvPr/>
        </p:nvPicPr>
        <p:blipFill>
          <a:blip r:embed="rId3">
            <a:extLst/>
          </a:blip>
          <a:stretch>
            <a:fillRect/>
          </a:stretch>
        </p:blipFill>
        <p:spPr>
          <a:xfrm>
            <a:off x="12377507" y="3782419"/>
            <a:ext cx="11831348" cy="687647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
          <p:cNvSpPr txBox="1"/>
          <p:nvPr>
            <p:ph type="subTitle" sz="quarter" idx="1"/>
          </p:nvPr>
        </p:nvSpPr>
        <p:spPr>
          <a:xfrm>
            <a:off x="1206500" y="1187006"/>
            <a:ext cx="21971000" cy="2006601"/>
          </a:xfrm>
          <a:prstGeom prst="rect">
            <a:avLst/>
          </a:prstGeom>
        </p:spPr>
        <p:txBody>
          <a:bodyPr/>
          <a:lstStyle/>
          <a:p>
            <a:pPr/>
            <a:r>
              <a:t>SHAP:</a:t>
            </a:r>
          </a:p>
        </p:txBody>
      </p:sp>
      <p:pic>
        <p:nvPicPr>
          <p:cNvPr id="250" name="pasted-movie.png" descr="pasted-movie.png"/>
          <p:cNvPicPr>
            <a:picLocks noChangeAspect="1"/>
          </p:cNvPicPr>
          <p:nvPr/>
        </p:nvPicPr>
        <p:blipFill>
          <a:blip r:embed="rId2">
            <a:extLst/>
          </a:blip>
          <a:stretch>
            <a:fillRect/>
          </a:stretch>
        </p:blipFill>
        <p:spPr>
          <a:xfrm>
            <a:off x="7740935" y="908064"/>
            <a:ext cx="8902131" cy="5149477"/>
          </a:xfrm>
          <a:prstGeom prst="rect">
            <a:avLst/>
          </a:prstGeom>
          <a:ln w="12700">
            <a:miter lim="400000"/>
          </a:ln>
        </p:spPr>
      </p:pic>
      <p:pic>
        <p:nvPicPr>
          <p:cNvPr id="251" name="pasted-movie.png" descr="pasted-movie.png"/>
          <p:cNvPicPr>
            <a:picLocks noChangeAspect="1"/>
          </p:cNvPicPr>
          <p:nvPr/>
        </p:nvPicPr>
        <p:blipFill>
          <a:blip r:embed="rId3">
            <a:extLst/>
          </a:blip>
          <a:stretch>
            <a:fillRect/>
          </a:stretch>
        </p:blipFill>
        <p:spPr>
          <a:xfrm>
            <a:off x="13920776" y="6258761"/>
            <a:ext cx="9845853" cy="6457048"/>
          </a:xfrm>
          <a:prstGeom prst="rect">
            <a:avLst/>
          </a:prstGeom>
          <a:ln w="12700">
            <a:miter lim="400000"/>
          </a:ln>
        </p:spPr>
      </p:pic>
      <p:pic>
        <p:nvPicPr>
          <p:cNvPr id="252" name="pasted-movie.png" descr="pasted-movie.png"/>
          <p:cNvPicPr>
            <a:picLocks noChangeAspect="1"/>
          </p:cNvPicPr>
          <p:nvPr/>
        </p:nvPicPr>
        <p:blipFill>
          <a:blip r:embed="rId4">
            <a:extLst/>
          </a:blip>
          <a:stretch>
            <a:fillRect/>
          </a:stretch>
        </p:blipFill>
        <p:spPr>
          <a:xfrm>
            <a:off x="2085430" y="6249263"/>
            <a:ext cx="9282330" cy="647604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airPlot:"/>
          <p:cNvSpPr txBox="1"/>
          <p:nvPr>
            <p:ph type="subTitle" sz="quarter" idx="1"/>
          </p:nvPr>
        </p:nvSpPr>
        <p:spPr>
          <a:xfrm>
            <a:off x="1206500" y="1187006"/>
            <a:ext cx="21971000" cy="2006601"/>
          </a:xfrm>
          <a:prstGeom prst="rect">
            <a:avLst/>
          </a:prstGeom>
        </p:spPr>
        <p:txBody>
          <a:bodyPr/>
          <a:lstStyle/>
          <a:p>
            <a:pPr/>
            <a:r>
              <a:t>PairPlot:</a:t>
            </a:r>
          </a:p>
        </p:txBody>
      </p:sp>
      <p:pic>
        <p:nvPicPr>
          <p:cNvPr id="255" name="pasted-movie.png" descr="pasted-movie.png"/>
          <p:cNvPicPr>
            <a:picLocks noChangeAspect="1"/>
          </p:cNvPicPr>
          <p:nvPr/>
        </p:nvPicPr>
        <p:blipFill>
          <a:blip r:embed="rId2">
            <a:extLst/>
          </a:blip>
          <a:stretch>
            <a:fillRect/>
          </a:stretch>
        </p:blipFill>
        <p:spPr>
          <a:xfrm>
            <a:off x="1258433" y="3010511"/>
            <a:ext cx="17857136" cy="863123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ecision Boundary:"/>
          <p:cNvSpPr txBox="1"/>
          <p:nvPr>
            <p:ph type="subTitle" sz="quarter" idx="1"/>
          </p:nvPr>
        </p:nvSpPr>
        <p:spPr>
          <a:xfrm>
            <a:off x="1206500" y="1187006"/>
            <a:ext cx="21971000" cy="2006601"/>
          </a:xfrm>
          <a:prstGeom prst="rect">
            <a:avLst/>
          </a:prstGeom>
        </p:spPr>
        <p:txBody>
          <a:bodyPr/>
          <a:lstStyle/>
          <a:p>
            <a:pPr/>
            <a:r>
              <a:t>Decision Boundary:</a:t>
            </a:r>
          </a:p>
        </p:txBody>
      </p:sp>
      <p:pic>
        <p:nvPicPr>
          <p:cNvPr id="258" name="pasted-movie.png" descr="pasted-movie.png"/>
          <p:cNvPicPr>
            <a:picLocks noChangeAspect="1"/>
          </p:cNvPicPr>
          <p:nvPr/>
        </p:nvPicPr>
        <p:blipFill>
          <a:blip r:embed="rId2">
            <a:extLst/>
          </a:blip>
          <a:stretch>
            <a:fillRect/>
          </a:stretch>
        </p:blipFill>
        <p:spPr>
          <a:xfrm>
            <a:off x="1265178" y="2695664"/>
            <a:ext cx="9831493" cy="866942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4- CatBoost"/>
          <p:cNvSpPr txBox="1"/>
          <p:nvPr>
            <p:ph type="subTitle" sz="quarter" idx="1"/>
          </p:nvPr>
        </p:nvSpPr>
        <p:spPr>
          <a:xfrm>
            <a:off x="1206500" y="1279108"/>
            <a:ext cx="21971000" cy="2006601"/>
          </a:xfrm>
          <a:prstGeom prst="rect">
            <a:avLst/>
          </a:prstGeom>
        </p:spPr>
        <p:txBody>
          <a:bodyPr/>
          <a:lstStyle/>
          <a:p>
            <a:pPr/>
            <a:r>
              <a:t>4- CatBoost</a:t>
            </a:r>
          </a:p>
        </p:txBody>
      </p:sp>
      <p:pic>
        <p:nvPicPr>
          <p:cNvPr id="261" name="pasted-movie.png" descr="pasted-movie.png"/>
          <p:cNvPicPr>
            <a:picLocks noChangeAspect="1"/>
          </p:cNvPicPr>
          <p:nvPr/>
        </p:nvPicPr>
        <p:blipFill>
          <a:blip r:embed="rId2">
            <a:extLst/>
          </a:blip>
          <a:stretch>
            <a:fillRect/>
          </a:stretch>
        </p:blipFill>
        <p:spPr>
          <a:xfrm>
            <a:off x="1397935" y="3229847"/>
            <a:ext cx="11457656" cy="431972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Feature Importance:"/>
          <p:cNvSpPr txBox="1"/>
          <p:nvPr>
            <p:ph type="subTitle" sz="quarter" idx="1"/>
          </p:nvPr>
        </p:nvSpPr>
        <p:spPr>
          <a:xfrm>
            <a:off x="1206500" y="1187006"/>
            <a:ext cx="21971000" cy="2006601"/>
          </a:xfrm>
          <a:prstGeom prst="rect">
            <a:avLst/>
          </a:prstGeom>
        </p:spPr>
        <p:txBody>
          <a:bodyPr/>
          <a:lstStyle/>
          <a:p>
            <a:pPr/>
            <a:r>
              <a:t>Feature Importance:</a:t>
            </a:r>
          </a:p>
        </p:txBody>
      </p:sp>
      <p:pic>
        <p:nvPicPr>
          <p:cNvPr id="264" name="pasted-movie.png" descr="pasted-movie.png"/>
          <p:cNvPicPr>
            <a:picLocks noChangeAspect="1"/>
          </p:cNvPicPr>
          <p:nvPr/>
        </p:nvPicPr>
        <p:blipFill>
          <a:blip r:embed="rId2">
            <a:extLst/>
          </a:blip>
          <a:stretch>
            <a:fillRect/>
          </a:stretch>
        </p:blipFill>
        <p:spPr>
          <a:xfrm>
            <a:off x="1181855" y="2714598"/>
            <a:ext cx="12844286" cy="952866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Permutation Feature Importance:"/>
          <p:cNvSpPr txBox="1"/>
          <p:nvPr>
            <p:ph type="subTitle" sz="quarter" idx="1"/>
          </p:nvPr>
        </p:nvSpPr>
        <p:spPr>
          <a:xfrm>
            <a:off x="1206500" y="1187006"/>
            <a:ext cx="21971000" cy="2006601"/>
          </a:xfrm>
          <a:prstGeom prst="rect">
            <a:avLst/>
          </a:prstGeom>
        </p:spPr>
        <p:txBody>
          <a:bodyPr/>
          <a:lstStyle/>
          <a:p>
            <a:pPr/>
            <a:r>
              <a:t>Permutation Feature Importance:</a:t>
            </a:r>
          </a:p>
        </p:txBody>
      </p:sp>
      <p:pic>
        <p:nvPicPr>
          <p:cNvPr id="267" name="pasted-movie.png" descr="pasted-movie.png"/>
          <p:cNvPicPr>
            <a:picLocks noChangeAspect="1"/>
          </p:cNvPicPr>
          <p:nvPr/>
        </p:nvPicPr>
        <p:blipFill>
          <a:blip r:embed="rId2">
            <a:extLst/>
          </a:blip>
          <a:stretch>
            <a:fillRect/>
          </a:stretch>
        </p:blipFill>
        <p:spPr>
          <a:xfrm>
            <a:off x="1214828" y="3036577"/>
            <a:ext cx="12950419" cy="854845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Here is a quick brief of our dataset:"/>
          <p:cNvSpPr txBox="1"/>
          <p:nvPr>
            <p:ph type="subTitle" sz="quarter" idx="1"/>
          </p:nvPr>
        </p:nvSpPr>
        <p:spPr>
          <a:xfrm>
            <a:off x="1206500" y="1279108"/>
            <a:ext cx="21971000" cy="2006601"/>
          </a:xfrm>
          <a:prstGeom prst="rect">
            <a:avLst/>
          </a:prstGeom>
        </p:spPr>
        <p:txBody>
          <a:bodyPr/>
          <a:lstStyle/>
          <a:p>
            <a:pPr/>
            <a:r>
              <a:t>Here is a quick brief of our dataset:</a:t>
            </a:r>
          </a:p>
        </p:txBody>
      </p:sp>
      <p:pic>
        <p:nvPicPr>
          <p:cNvPr id="177" name="pasted-movie.png" descr="pasted-movie.png"/>
          <p:cNvPicPr>
            <a:picLocks noChangeAspect="1"/>
          </p:cNvPicPr>
          <p:nvPr/>
        </p:nvPicPr>
        <p:blipFill>
          <a:blip r:embed="rId2">
            <a:extLst/>
          </a:blip>
          <a:stretch>
            <a:fillRect/>
          </a:stretch>
        </p:blipFill>
        <p:spPr>
          <a:xfrm>
            <a:off x="1169585" y="3080415"/>
            <a:ext cx="22044830" cy="8312245"/>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
          <p:cNvSpPr txBox="1"/>
          <p:nvPr>
            <p:ph type="subTitle" sz="quarter" idx="1"/>
          </p:nvPr>
        </p:nvSpPr>
        <p:spPr>
          <a:xfrm>
            <a:off x="1206500" y="772547"/>
            <a:ext cx="21971000" cy="2006601"/>
          </a:xfrm>
          <a:prstGeom prst="rect">
            <a:avLst/>
          </a:prstGeom>
        </p:spPr>
        <p:txBody>
          <a:bodyPr/>
          <a:lstStyle/>
          <a:p>
            <a:pPr/>
            <a:r>
              <a:t>                                                                SHAP</a:t>
            </a:r>
          </a:p>
          <a:p>
            <a:pPr/>
            <a:r>
              <a:t>(Summary plot):                                                                  (Dependance plot):</a:t>
            </a:r>
          </a:p>
        </p:txBody>
      </p:sp>
      <p:pic>
        <p:nvPicPr>
          <p:cNvPr id="270" name="pasted-movie.png" descr="pasted-movie.png"/>
          <p:cNvPicPr>
            <a:picLocks noChangeAspect="1"/>
          </p:cNvPicPr>
          <p:nvPr/>
        </p:nvPicPr>
        <p:blipFill>
          <a:blip r:embed="rId2">
            <a:extLst/>
          </a:blip>
          <a:stretch>
            <a:fillRect/>
          </a:stretch>
        </p:blipFill>
        <p:spPr>
          <a:xfrm>
            <a:off x="267023" y="3750637"/>
            <a:ext cx="11275492" cy="8471225"/>
          </a:xfrm>
          <a:prstGeom prst="rect">
            <a:avLst/>
          </a:prstGeom>
          <a:ln w="12700">
            <a:miter lim="400000"/>
          </a:ln>
        </p:spPr>
      </p:pic>
      <p:pic>
        <p:nvPicPr>
          <p:cNvPr id="271" name="pasted-movie.png" descr="pasted-movie.png"/>
          <p:cNvPicPr>
            <a:picLocks noChangeAspect="1"/>
          </p:cNvPicPr>
          <p:nvPr/>
        </p:nvPicPr>
        <p:blipFill>
          <a:blip r:embed="rId3">
            <a:extLst/>
          </a:blip>
          <a:stretch>
            <a:fillRect/>
          </a:stretch>
        </p:blipFill>
        <p:spPr>
          <a:xfrm>
            <a:off x="12045742" y="3928374"/>
            <a:ext cx="12227489" cy="811575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H-Statistic…"/>
          <p:cNvSpPr txBox="1"/>
          <p:nvPr>
            <p:ph type="subTitle" sz="quarter" idx="1"/>
          </p:nvPr>
        </p:nvSpPr>
        <p:spPr>
          <a:xfrm>
            <a:off x="1206500" y="772547"/>
            <a:ext cx="21971000" cy="2006601"/>
          </a:xfrm>
          <a:prstGeom prst="rect">
            <a:avLst/>
          </a:prstGeom>
        </p:spPr>
        <p:txBody>
          <a:bodyPr/>
          <a:lstStyle/>
          <a:p>
            <a:pPr/>
            <a:r>
              <a:t>                                                                H-Statistic</a:t>
            </a:r>
          </a:p>
          <a:p>
            <a:pPr/>
            <a:r>
              <a:t>(Bar Chart):                                                                  (Interaction Matrix):</a:t>
            </a:r>
          </a:p>
        </p:txBody>
      </p:sp>
      <p:pic>
        <p:nvPicPr>
          <p:cNvPr id="274" name="pasted-movie.png" descr="pasted-movie.png"/>
          <p:cNvPicPr>
            <a:picLocks noChangeAspect="1"/>
          </p:cNvPicPr>
          <p:nvPr/>
        </p:nvPicPr>
        <p:blipFill>
          <a:blip r:embed="rId2">
            <a:extLst/>
          </a:blip>
          <a:stretch>
            <a:fillRect/>
          </a:stretch>
        </p:blipFill>
        <p:spPr>
          <a:xfrm>
            <a:off x="-1079557" y="4144895"/>
            <a:ext cx="14984315" cy="6286339"/>
          </a:xfrm>
          <a:prstGeom prst="rect">
            <a:avLst/>
          </a:prstGeom>
          <a:ln w="12700">
            <a:miter lim="400000"/>
          </a:ln>
        </p:spPr>
      </p:pic>
      <p:pic>
        <p:nvPicPr>
          <p:cNvPr id="275" name="pasted-movie.png" descr="pasted-movie.png"/>
          <p:cNvPicPr>
            <a:picLocks noChangeAspect="1"/>
          </p:cNvPicPr>
          <p:nvPr/>
        </p:nvPicPr>
        <p:blipFill>
          <a:blip r:embed="rId3">
            <a:extLst/>
          </a:blip>
          <a:stretch>
            <a:fillRect/>
          </a:stretch>
        </p:blipFill>
        <p:spPr>
          <a:xfrm>
            <a:off x="14289225" y="3817285"/>
            <a:ext cx="10121507" cy="763762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5- Decision Tree"/>
          <p:cNvSpPr txBox="1"/>
          <p:nvPr>
            <p:ph type="subTitle" sz="quarter" idx="1"/>
          </p:nvPr>
        </p:nvSpPr>
        <p:spPr>
          <a:xfrm>
            <a:off x="1206500" y="1279108"/>
            <a:ext cx="21971000" cy="2006601"/>
          </a:xfrm>
          <a:prstGeom prst="rect">
            <a:avLst/>
          </a:prstGeom>
        </p:spPr>
        <p:txBody>
          <a:bodyPr/>
          <a:lstStyle/>
          <a:p>
            <a:pPr/>
            <a:r>
              <a:t>5- Decision Tree</a:t>
            </a:r>
          </a:p>
        </p:txBody>
      </p:sp>
      <p:pic>
        <p:nvPicPr>
          <p:cNvPr id="278" name="pasted-movie.png" descr="pasted-movie.png"/>
          <p:cNvPicPr>
            <a:picLocks noChangeAspect="1"/>
          </p:cNvPicPr>
          <p:nvPr/>
        </p:nvPicPr>
        <p:blipFill>
          <a:blip r:embed="rId2">
            <a:extLst/>
          </a:blip>
          <a:stretch>
            <a:fillRect/>
          </a:stretch>
        </p:blipFill>
        <p:spPr>
          <a:xfrm>
            <a:off x="1238357" y="3157730"/>
            <a:ext cx="10477004" cy="541555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lobal Surrogate Model:"/>
          <p:cNvSpPr txBox="1"/>
          <p:nvPr>
            <p:ph type="subTitle" sz="quarter" idx="1"/>
          </p:nvPr>
        </p:nvSpPr>
        <p:spPr>
          <a:xfrm>
            <a:off x="1206500" y="1187006"/>
            <a:ext cx="21971000" cy="2006601"/>
          </a:xfrm>
          <a:prstGeom prst="rect">
            <a:avLst/>
          </a:prstGeom>
        </p:spPr>
        <p:txBody>
          <a:bodyPr/>
          <a:lstStyle/>
          <a:p>
            <a:pPr/>
            <a:r>
              <a:t>Global Surrogate Model:</a:t>
            </a:r>
          </a:p>
        </p:txBody>
      </p:sp>
      <p:pic>
        <p:nvPicPr>
          <p:cNvPr id="281" name="pasted-movie.png" descr="pasted-movie.png"/>
          <p:cNvPicPr>
            <a:picLocks noChangeAspect="1"/>
          </p:cNvPicPr>
          <p:nvPr/>
        </p:nvPicPr>
        <p:blipFill>
          <a:blip r:embed="rId2">
            <a:extLst/>
          </a:blip>
          <a:stretch>
            <a:fillRect/>
          </a:stretch>
        </p:blipFill>
        <p:spPr>
          <a:xfrm>
            <a:off x="1283833" y="2800961"/>
            <a:ext cx="18603923" cy="961291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Feature Importance:"/>
          <p:cNvSpPr txBox="1"/>
          <p:nvPr>
            <p:ph type="subTitle" sz="quarter" idx="1"/>
          </p:nvPr>
        </p:nvSpPr>
        <p:spPr>
          <a:xfrm>
            <a:off x="1206500" y="1187006"/>
            <a:ext cx="21971000" cy="2006601"/>
          </a:xfrm>
          <a:prstGeom prst="rect">
            <a:avLst/>
          </a:prstGeom>
        </p:spPr>
        <p:txBody>
          <a:bodyPr/>
          <a:lstStyle/>
          <a:p>
            <a:pPr/>
            <a:r>
              <a:t>Feature Importance:</a:t>
            </a:r>
          </a:p>
        </p:txBody>
      </p:sp>
      <p:pic>
        <p:nvPicPr>
          <p:cNvPr id="284" name="pasted-movie.png" descr="pasted-movie.png"/>
          <p:cNvPicPr>
            <a:picLocks noChangeAspect="1"/>
          </p:cNvPicPr>
          <p:nvPr/>
        </p:nvPicPr>
        <p:blipFill>
          <a:blip r:embed="rId2">
            <a:extLst/>
          </a:blip>
          <a:stretch>
            <a:fillRect/>
          </a:stretch>
        </p:blipFill>
        <p:spPr>
          <a:xfrm>
            <a:off x="1237782" y="2534927"/>
            <a:ext cx="19079112" cy="936644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DP:"/>
          <p:cNvSpPr txBox="1"/>
          <p:nvPr>
            <p:ph type="subTitle" sz="quarter" idx="1"/>
          </p:nvPr>
        </p:nvSpPr>
        <p:spPr>
          <a:xfrm>
            <a:off x="1206500" y="1187006"/>
            <a:ext cx="21971000" cy="2006601"/>
          </a:xfrm>
          <a:prstGeom prst="rect">
            <a:avLst/>
          </a:prstGeom>
        </p:spPr>
        <p:txBody>
          <a:bodyPr/>
          <a:lstStyle/>
          <a:p>
            <a:pPr/>
            <a:r>
              <a:t>PDP:</a:t>
            </a:r>
          </a:p>
        </p:txBody>
      </p:sp>
      <p:pic>
        <p:nvPicPr>
          <p:cNvPr id="287" name="pasted-movie.png" descr="pasted-movie.png"/>
          <p:cNvPicPr>
            <a:picLocks noChangeAspect="1"/>
          </p:cNvPicPr>
          <p:nvPr/>
        </p:nvPicPr>
        <p:blipFill>
          <a:blip r:embed="rId2">
            <a:extLst/>
          </a:blip>
          <a:stretch>
            <a:fillRect/>
          </a:stretch>
        </p:blipFill>
        <p:spPr>
          <a:xfrm>
            <a:off x="1252317" y="2494719"/>
            <a:ext cx="10045701" cy="4902201"/>
          </a:xfrm>
          <a:prstGeom prst="rect">
            <a:avLst/>
          </a:prstGeom>
          <a:ln w="12700">
            <a:miter lim="400000"/>
          </a:ln>
        </p:spPr>
      </p:pic>
      <p:pic>
        <p:nvPicPr>
          <p:cNvPr id="288" name="pasted-movie.png" descr="pasted-movie.png"/>
          <p:cNvPicPr>
            <a:picLocks noChangeAspect="1"/>
          </p:cNvPicPr>
          <p:nvPr/>
        </p:nvPicPr>
        <p:blipFill>
          <a:blip r:embed="rId3">
            <a:extLst/>
          </a:blip>
          <a:stretch>
            <a:fillRect/>
          </a:stretch>
        </p:blipFill>
        <p:spPr>
          <a:xfrm>
            <a:off x="12108478" y="2494719"/>
            <a:ext cx="10045701" cy="4902201"/>
          </a:xfrm>
          <a:prstGeom prst="rect">
            <a:avLst/>
          </a:prstGeom>
          <a:ln w="12700">
            <a:miter lim="400000"/>
          </a:ln>
        </p:spPr>
      </p:pic>
      <p:pic>
        <p:nvPicPr>
          <p:cNvPr id="289" name="pasted-movie.png" descr="pasted-movie.png"/>
          <p:cNvPicPr>
            <a:picLocks noChangeAspect="1"/>
          </p:cNvPicPr>
          <p:nvPr/>
        </p:nvPicPr>
        <p:blipFill>
          <a:blip r:embed="rId4">
            <a:extLst/>
          </a:blip>
          <a:stretch>
            <a:fillRect/>
          </a:stretch>
        </p:blipFill>
        <p:spPr>
          <a:xfrm>
            <a:off x="1252317" y="8287775"/>
            <a:ext cx="10045701" cy="4902201"/>
          </a:xfrm>
          <a:prstGeom prst="rect">
            <a:avLst/>
          </a:prstGeom>
          <a:ln w="12700">
            <a:miter lim="400000"/>
          </a:ln>
        </p:spPr>
      </p:pic>
      <p:pic>
        <p:nvPicPr>
          <p:cNvPr id="290" name="pasted-movie.png" descr="pasted-movie.png"/>
          <p:cNvPicPr>
            <a:picLocks noChangeAspect="1"/>
          </p:cNvPicPr>
          <p:nvPr/>
        </p:nvPicPr>
        <p:blipFill>
          <a:blip r:embed="rId5">
            <a:extLst/>
          </a:blip>
          <a:stretch>
            <a:fillRect/>
          </a:stretch>
        </p:blipFill>
        <p:spPr>
          <a:xfrm>
            <a:off x="11924993" y="8287775"/>
            <a:ext cx="10045701" cy="49022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LIME:"/>
          <p:cNvSpPr txBox="1"/>
          <p:nvPr>
            <p:ph type="subTitle" sz="quarter" idx="1"/>
          </p:nvPr>
        </p:nvSpPr>
        <p:spPr>
          <a:xfrm>
            <a:off x="1206500" y="1187006"/>
            <a:ext cx="21971000" cy="2006601"/>
          </a:xfrm>
          <a:prstGeom prst="rect">
            <a:avLst/>
          </a:prstGeom>
        </p:spPr>
        <p:txBody>
          <a:bodyPr/>
          <a:lstStyle/>
          <a:p>
            <a:pPr/>
            <a:r>
              <a:t>LIME:</a:t>
            </a:r>
          </a:p>
        </p:txBody>
      </p:sp>
      <p:pic>
        <p:nvPicPr>
          <p:cNvPr id="293" name="pasted-movie.png" descr="pasted-movie.png"/>
          <p:cNvPicPr>
            <a:picLocks noChangeAspect="1"/>
          </p:cNvPicPr>
          <p:nvPr/>
        </p:nvPicPr>
        <p:blipFill>
          <a:blip r:embed="rId2">
            <a:extLst/>
          </a:blip>
          <a:stretch>
            <a:fillRect/>
          </a:stretch>
        </p:blipFill>
        <p:spPr>
          <a:xfrm>
            <a:off x="5327979" y="1969129"/>
            <a:ext cx="12725071" cy="3593459"/>
          </a:xfrm>
          <a:prstGeom prst="rect">
            <a:avLst/>
          </a:prstGeom>
          <a:ln w="12700">
            <a:miter lim="400000"/>
          </a:ln>
        </p:spPr>
      </p:pic>
      <p:pic>
        <p:nvPicPr>
          <p:cNvPr id="294" name="pasted-movie.png" descr="pasted-movie.png"/>
          <p:cNvPicPr>
            <a:picLocks noChangeAspect="1"/>
          </p:cNvPicPr>
          <p:nvPr/>
        </p:nvPicPr>
        <p:blipFill>
          <a:blip r:embed="rId3">
            <a:extLst/>
          </a:blip>
          <a:stretch>
            <a:fillRect/>
          </a:stretch>
        </p:blipFill>
        <p:spPr>
          <a:xfrm>
            <a:off x="5327979" y="5826259"/>
            <a:ext cx="12725071" cy="3593460"/>
          </a:xfrm>
          <a:prstGeom prst="rect">
            <a:avLst/>
          </a:prstGeom>
          <a:ln w="12700">
            <a:miter lim="400000"/>
          </a:ln>
        </p:spPr>
      </p:pic>
      <p:pic>
        <p:nvPicPr>
          <p:cNvPr id="295" name="pasted-movie.png" descr="pasted-movie.png"/>
          <p:cNvPicPr>
            <a:picLocks noChangeAspect="1"/>
          </p:cNvPicPr>
          <p:nvPr/>
        </p:nvPicPr>
        <p:blipFill>
          <a:blip r:embed="rId4">
            <a:extLst/>
          </a:blip>
          <a:stretch>
            <a:fillRect/>
          </a:stretch>
        </p:blipFill>
        <p:spPr>
          <a:xfrm>
            <a:off x="5274592" y="9683390"/>
            <a:ext cx="12831846" cy="362361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6- XGBoost"/>
          <p:cNvSpPr txBox="1"/>
          <p:nvPr>
            <p:ph type="subTitle" sz="quarter" idx="1"/>
          </p:nvPr>
        </p:nvSpPr>
        <p:spPr>
          <a:xfrm>
            <a:off x="1206500" y="1279108"/>
            <a:ext cx="21971000" cy="2006601"/>
          </a:xfrm>
          <a:prstGeom prst="rect">
            <a:avLst/>
          </a:prstGeom>
        </p:spPr>
        <p:txBody>
          <a:bodyPr/>
          <a:lstStyle/>
          <a:p>
            <a:pPr/>
            <a:r>
              <a:t>6- XGBoost</a:t>
            </a:r>
          </a:p>
        </p:txBody>
      </p:sp>
      <p:pic>
        <p:nvPicPr>
          <p:cNvPr id="298" name="pasted-movie.png" descr="pasted-movie.png"/>
          <p:cNvPicPr>
            <a:picLocks noChangeAspect="1"/>
          </p:cNvPicPr>
          <p:nvPr/>
        </p:nvPicPr>
        <p:blipFill>
          <a:blip r:embed="rId2">
            <a:extLst/>
          </a:blip>
          <a:stretch>
            <a:fillRect/>
          </a:stretch>
        </p:blipFill>
        <p:spPr>
          <a:xfrm>
            <a:off x="1169281" y="3134705"/>
            <a:ext cx="11325316" cy="585404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Feature Importance:"/>
          <p:cNvSpPr txBox="1"/>
          <p:nvPr>
            <p:ph type="subTitle" sz="quarter" idx="1"/>
          </p:nvPr>
        </p:nvSpPr>
        <p:spPr>
          <a:xfrm>
            <a:off x="1206500" y="1187006"/>
            <a:ext cx="21971000" cy="2006601"/>
          </a:xfrm>
          <a:prstGeom prst="rect">
            <a:avLst/>
          </a:prstGeom>
        </p:spPr>
        <p:txBody>
          <a:bodyPr/>
          <a:lstStyle/>
          <a:p>
            <a:pPr/>
            <a:r>
              <a:t>Feature Importance:</a:t>
            </a:r>
          </a:p>
        </p:txBody>
      </p:sp>
      <p:pic>
        <p:nvPicPr>
          <p:cNvPr id="301" name="pasted-movie.png" descr="pasted-movie.png"/>
          <p:cNvPicPr>
            <a:picLocks noChangeAspect="1"/>
          </p:cNvPicPr>
          <p:nvPr/>
        </p:nvPicPr>
        <p:blipFill>
          <a:blip r:embed="rId2">
            <a:extLst/>
          </a:blip>
          <a:stretch>
            <a:fillRect/>
          </a:stretch>
        </p:blipFill>
        <p:spPr>
          <a:xfrm>
            <a:off x="1197973" y="2739116"/>
            <a:ext cx="15375368" cy="913496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
          <p:cNvSpPr txBox="1"/>
          <p:nvPr>
            <p:ph type="subTitle" sz="quarter" idx="1"/>
          </p:nvPr>
        </p:nvSpPr>
        <p:spPr>
          <a:xfrm>
            <a:off x="1206500" y="1187006"/>
            <a:ext cx="21971000" cy="2006601"/>
          </a:xfrm>
          <a:prstGeom prst="rect">
            <a:avLst/>
          </a:prstGeom>
        </p:spPr>
        <p:txBody>
          <a:bodyPr/>
          <a:lstStyle/>
          <a:p>
            <a:pPr/>
            <a:r>
              <a:t>SHAP:</a:t>
            </a:r>
          </a:p>
        </p:txBody>
      </p:sp>
      <p:pic>
        <p:nvPicPr>
          <p:cNvPr id="304" name="pasted-movie.png" descr="pasted-movie.png"/>
          <p:cNvPicPr>
            <a:picLocks noChangeAspect="1"/>
          </p:cNvPicPr>
          <p:nvPr/>
        </p:nvPicPr>
        <p:blipFill>
          <a:blip r:embed="rId2">
            <a:extLst/>
          </a:blip>
          <a:stretch>
            <a:fillRect/>
          </a:stretch>
        </p:blipFill>
        <p:spPr>
          <a:xfrm>
            <a:off x="1255519" y="2551710"/>
            <a:ext cx="13433226" cy="1006175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dataset were trained on all the features  with dropping the target column, as it is the column that needs to be determined.…"/>
          <p:cNvSpPr txBox="1"/>
          <p:nvPr>
            <p:ph type="body" idx="21"/>
          </p:nvPr>
        </p:nvSpPr>
        <p:spPr>
          <a:xfrm>
            <a:off x="1206500" y="2324100"/>
            <a:ext cx="21665013" cy="7217396"/>
          </a:xfrm>
          <a:prstGeom prst="rect">
            <a:avLst/>
          </a:prstGeom>
          <a:extLst>
            <a:ext uri="{C572A759-6A51-4108-AA02-DFA0A04FC94B}">
              <ma14:wrappingTextBoxFlag xmlns:ma14="http://schemas.microsoft.com/office/mac/drawingml/2011/main" val="1"/>
            </a:ext>
          </a:extLst>
        </p:spPr>
        <p:txBody>
          <a:bodyPr/>
          <a:lstStyle/>
          <a:p>
            <a:pPr/>
            <a:r>
              <a:t>The dataset were trained on all the features  with dropping the target column, as it is the column that needs to be determined.</a:t>
            </a:r>
          </a:p>
          <a:p>
            <a:pPr/>
          </a:p>
          <a:p>
            <a:pPr/>
          </a:p>
          <a:p>
            <a:pPr/>
          </a:p>
          <a:p>
            <a:pPr/>
          </a:p>
          <a:p>
            <a:pPr/>
            <a:r>
              <a:t>We will demonstrate the EDA we applied in the next slides.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LIME:"/>
          <p:cNvSpPr txBox="1"/>
          <p:nvPr>
            <p:ph type="subTitle" sz="quarter" idx="1"/>
          </p:nvPr>
        </p:nvSpPr>
        <p:spPr>
          <a:xfrm>
            <a:off x="1206500" y="1187006"/>
            <a:ext cx="21971000" cy="2006601"/>
          </a:xfrm>
          <a:prstGeom prst="rect">
            <a:avLst/>
          </a:prstGeom>
        </p:spPr>
        <p:txBody>
          <a:bodyPr/>
          <a:lstStyle/>
          <a:p>
            <a:pPr/>
            <a:r>
              <a:t>LIME:</a:t>
            </a:r>
          </a:p>
        </p:txBody>
      </p:sp>
      <p:pic>
        <p:nvPicPr>
          <p:cNvPr id="307" name="pasted-movie.png" descr="pasted-movie.png"/>
          <p:cNvPicPr>
            <a:picLocks noChangeAspect="1"/>
          </p:cNvPicPr>
          <p:nvPr/>
        </p:nvPicPr>
        <p:blipFill>
          <a:blip r:embed="rId2">
            <a:extLst/>
          </a:blip>
          <a:stretch>
            <a:fillRect/>
          </a:stretch>
        </p:blipFill>
        <p:spPr>
          <a:xfrm>
            <a:off x="5225008" y="2901913"/>
            <a:ext cx="13933984" cy="2604347"/>
          </a:xfrm>
          <a:prstGeom prst="rect">
            <a:avLst/>
          </a:prstGeom>
          <a:ln w="12700">
            <a:miter lim="400000"/>
          </a:ln>
        </p:spPr>
      </p:pic>
      <p:pic>
        <p:nvPicPr>
          <p:cNvPr id="308" name="pasted-movie.png" descr="pasted-movie.png"/>
          <p:cNvPicPr>
            <a:picLocks noChangeAspect="1"/>
          </p:cNvPicPr>
          <p:nvPr/>
        </p:nvPicPr>
        <p:blipFill>
          <a:blip r:embed="rId3">
            <a:extLst/>
          </a:blip>
          <a:stretch>
            <a:fillRect/>
          </a:stretch>
        </p:blipFill>
        <p:spPr>
          <a:xfrm>
            <a:off x="5225007" y="6442263"/>
            <a:ext cx="13933986" cy="2604347"/>
          </a:xfrm>
          <a:prstGeom prst="rect">
            <a:avLst/>
          </a:prstGeom>
          <a:ln w="12700">
            <a:miter lim="400000"/>
          </a:ln>
        </p:spPr>
      </p:pic>
      <p:pic>
        <p:nvPicPr>
          <p:cNvPr id="309" name="pasted-movie.png" descr="pasted-movie.png"/>
          <p:cNvPicPr>
            <a:picLocks noChangeAspect="1"/>
          </p:cNvPicPr>
          <p:nvPr/>
        </p:nvPicPr>
        <p:blipFill>
          <a:blip r:embed="rId4">
            <a:extLst/>
          </a:blip>
          <a:stretch>
            <a:fillRect/>
          </a:stretch>
        </p:blipFill>
        <p:spPr>
          <a:xfrm>
            <a:off x="5225007" y="9982613"/>
            <a:ext cx="13933986" cy="2604347"/>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PDP:"/>
          <p:cNvSpPr txBox="1"/>
          <p:nvPr>
            <p:ph type="subTitle" sz="quarter" idx="1"/>
          </p:nvPr>
        </p:nvSpPr>
        <p:spPr>
          <a:xfrm>
            <a:off x="1206500" y="1187006"/>
            <a:ext cx="21971000" cy="2006601"/>
          </a:xfrm>
          <a:prstGeom prst="rect">
            <a:avLst/>
          </a:prstGeom>
        </p:spPr>
        <p:txBody>
          <a:bodyPr/>
          <a:lstStyle/>
          <a:p>
            <a:pPr/>
            <a:r>
              <a:t>PDP:</a:t>
            </a:r>
          </a:p>
        </p:txBody>
      </p:sp>
      <p:pic>
        <p:nvPicPr>
          <p:cNvPr id="312" name="pasted-movie.png" descr="pasted-movie.png"/>
          <p:cNvPicPr>
            <a:picLocks noChangeAspect="1"/>
          </p:cNvPicPr>
          <p:nvPr/>
        </p:nvPicPr>
        <p:blipFill>
          <a:blip r:embed="rId2">
            <a:extLst/>
          </a:blip>
          <a:stretch>
            <a:fillRect/>
          </a:stretch>
        </p:blipFill>
        <p:spPr>
          <a:xfrm>
            <a:off x="1233267" y="2469319"/>
            <a:ext cx="10083801" cy="4953001"/>
          </a:xfrm>
          <a:prstGeom prst="rect">
            <a:avLst/>
          </a:prstGeom>
          <a:ln w="12700">
            <a:miter lim="400000"/>
          </a:ln>
        </p:spPr>
      </p:pic>
      <p:pic>
        <p:nvPicPr>
          <p:cNvPr id="313" name="pasted-movie.png" descr="pasted-movie.png"/>
          <p:cNvPicPr>
            <a:picLocks noChangeAspect="1"/>
          </p:cNvPicPr>
          <p:nvPr/>
        </p:nvPicPr>
        <p:blipFill>
          <a:blip r:embed="rId3">
            <a:extLst/>
          </a:blip>
          <a:stretch>
            <a:fillRect/>
          </a:stretch>
        </p:blipFill>
        <p:spPr>
          <a:xfrm>
            <a:off x="12408529" y="2469319"/>
            <a:ext cx="10045701" cy="4953001"/>
          </a:xfrm>
          <a:prstGeom prst="rect">
            <a:avLst/>
          </a:prstGeom>
          <a:ln w="12700">
            <a:miter lim="400000"/>
          </a:ln>
        </p:spPr>
      </p:pic>
      <p:pic>
        <p:nvPicPr>
          <p:cNvPr id="314" name="pasted-movie.png" descr="pasted-movie.png"/>
          <p:cNvPicPr>
            <a:picLocks noChangeAspect="1"/>
          </p:cNvPicPr>
          <p:nvPr/>
        </p:nvPicPr>
        <p:blipFill>
          <a:blip r:embed="rId4">
            <a:extLst/>
          </a:blip>
          <a:stretch>
            <a:fillRect/>
          </a:stretch>
        </p:blipFill>
        <p:spPr>
          <a:xfrm>
            <a:off x="1252317" y="8009094"/>
            <a:ext cx="10045701" cy="4953001"/>
          </a:xfrm>
          <a:prstGeom prst="rect">
            <a:avLst/>
          </a:prstGeom>
          <a:ln w="12700">
            <a:miter lim="400000"/>
          </a:ln>
        </p:spPr>
      </p:pic>
      <p:pic>
        <p:nvPicPr>
          <p:cNvPr id="315" name="pasted-movie.png" descr="pasted-movie.png"/>
          <p:cNvPicPr>
            <a:picLocks noChangeAspect="1"/>
          </p:cNvPicPr>
          <p:nvPr/>
        </p:nvPicPr>
        <p:blipFill>
          <a:blip r:embed="rId5">
            <a:extLst/>
          </a:blip>
          <a:stretch>
            <a:fillRect/>
          </a:stretch>
        </p:blipFill>
        <p:spPr>
          <a:xfrm>
            <a:off x="12408529" y="8009094"/>
            <a:ext cx="10045701" cy="4953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7- Naive Bayes"/>
          <p:cNvSpPr txBox="1"/>
          <p:nvPr>
            <p:ph type="subTitle" sz="quarter" idx="1"/>
          </p:nvPr>
        </p:nvSpPr>
        <p:spPr>
          <a:xfrm>
            <a:off x="1206500" y="1279108"/>
            <a:ext cx="21971000" cy="2006601"/>
          </a:xfrm>
          <a:prstGeom prst="rect">
            <a:avLst/>
          </a:prstGeom>
        </p:spPr>
        <p:txBody>
          <a:bodyPr/>
          <a:lstStyle/>
          <a:p>
            <a:pPr/>
            <a:r>
              <a:t>7- Naive Bayes</a:t>
            </a:r>
          </a:p>
        </p:txBody>
      </p:sp>
      <p:pic>
        <p:nvPicPr>
          <p:cNvPr id="318" name="pasted-movie.png" descr="pasted-movie.png"/>
          <p:cNvPicPr>
            <a:picLocks noChangeAspect="1"/>
          </p:cNvPicPr>
          <p:nvPr/>
        </p:nvPicPr>
        <p:blipFill>
          <a:blip r:embed="rId2">
            <a:extLst/>
          </a:blip>
          <a:stretch>
            <a:fillRect/>
          </a:stretch>
        </p:blipFill>
        <p:spPr>
          <a:xfrm>
            <a:off x="1261383" y="3211571"/>
            <a:ext cx="12151898" cy="432443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PDP:"/>
          <p:cNvSpPr txBox="1"/>
          <p:nvPr>
            <p:ph type="subTitle" sz="quarter" idx="1"/>
          </p:nvPr>
        </p:nvSpPr>
        <p:spPr>
          <a:xfrm>
            <a:off x="1206500" y="1187006"/>
            <a:ext cx="21971000" cy="2006601"/>
          </a:xfrm>
          <a:prstGeom prst="rect">
            <a:avLst/>
          </a:prstGeom>
        </p:spPr>
        <p:txBody>
          <a:bodyPr/>
          <a:lstStyle/>
          <a:p>
            <a:pPr/>
            <a:r>
              <a:t>PDP:</a:t>
            </a:r>
          </a:p>
        </p:txBody>
      </p:sp>
      <p:pic>
        <p:nvPicPr>
          <p:cNvPr id="321" name="pasted-movie.png" descr="pasted-movie.png"/>
          <p:cNvPicPr>
            <a:picLocks noChangeAspect="1"/>
          </p:cNvPicPr>
          <p:nvPr/>
        </p:nvPicPr>
        <p:blipFill>
          <a:blip r:embed="rId2">
            <a:extLst/>
          </a:blip>
          <a:stretch>
            <a:fillRect/>
          </a:stretch>
        </p:blipFill>
        <p:spPr>
          <a:xfrm>
            <a:off x="1021738" y="3342258"/>
            <a:ext cx="10992917" cy="8268503"/>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ICE:"/>
          <p:cNvSpPr txBox="1"/>
          <p:nvPr>
            <p:ph type="subTitle" sz="quarter" idx="1"/>
          </p:nvPr>
        </p:nvSpPr>
        <p:spPr>
          <a:xfrm>
            <a:off x="1206500" y="1187006"/>
            <a:ext cx="21971000" cy="2006601"/>
          </a:xfrm>
          <a:prstGeom prst="rect">
            <a:avLst/>
          </a:prstGeom>
        </p:spPr>
        <p:txBody>
          <a:bodyPr/>
          <a:lstStyle/>
          <a:p>
            <a:pPr/>
            <a:r>
              <a:t>ICE:</a:t>
            </a:r>
          </a:p>
        </p:txBody>
      </p:sp>
      <p:pic>
        <p:nvPicPr>
          <p:cNvPr id="324" name="pasted-movie.png" descr="pasted-movie.png"/>
          <p:cNvPicPr>
            <a:picLocks noChangeAspect="1"/>
          </p:cNvPicPr>
          <p:nvPr/>
        </p:nvPicPr>
        <p:blipFill>
          <a:blip r:embed="rId2">
            <a:extLst/>
          </a:blip>
          <a:stretch>
            <a:fillRect/>
          </a:stretch>
        </p:blipFill>
        <p:spPr>
          <a:xfrm>
            <a:off x="1074912" y="3125531"/>
            <a:ext cx="10456791" cy="8328417"/>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Global Surrogate Model:"/>
          <p:cNvSpPr txBox="1"/>
          <p:nvPr>
            <p:ph type="subTitle" sz="quarter" idx="1"/>
          </p:nvPr>
        </p:nvSpPr>
        <p:spPr>
          <a:xfrm>
            <a:off x="1206500" y="1187006"/>
            <a:ext cx="21971000" cy="2006601"/>
          </a:xfrm>
          <a:prstGeom prst="rect">
            <a:avLst/>
          </a:prstGeom>
        </p:spPr>
        <p:txBody>
          <a:bodyPr/>
          <a:lstStyle/>
          <a:p>
            <a:pPr/>
            <a:r>
              <a:t>Global Surrogate Model:</a:t>
            </a:r>
          </a:p>
        </p:txBody>
      </p:sp>
      <p:pic>
        <p:nvPicPr>
          <p:cNvPr id="327" name="pasted-movie.png" descr="pasted-movie.png"/>
          <p:cNvPicPr>
            <a:picLocks noChangeAspect="1"/>
          </p:cNvPicPr>
          <p:nvPr/>
        </p:nvPicPr>
        <p:blipFill>
          <a:blip r:embed="rId2">
            <a:extLst/>
          </a:blip>
          <a:stretch>
            <a:fillRect/>
          </a:stretch>
        </p:blipFill>
        <p:spPr>
          <a:xfrm>
            <a:off x="1261419" y="2881083"/>
            <a:ext cx="16673810" cy="883764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LIME:"/>
          <p:cNvSpPr txBox="1"/>
          <p:nvPr>
            <p:ph type="subTitle" sz="quarter" idx="1"/>
          </p:nvPr>
        </p:nvSpPr>
        <p:spPr>
          <a:xfrm>
            <a:off x="1206500" y="1187006"/>
            <a:ext cx="21971000" cy="2006601"/>
          </a:xfrm>
          <a:prstGeom prst="rect">
            <a:avLst/>
          </a:prstGeom>
        </p:spPr>
        <p:txBody>
          <a:bodyPr/>
          <a:lstStyle/>
          <a:p>
            <a:pPr/>
            <a:r>
              <a:t>LIME:</a:t>
            </a:r>
          </a:p>
        </p:txBody>
      </p:sp>
      <p:pic>
        <p:nvPicPr>
          <p:cNvPr id="330" name="pasted-movie.png" descr="pasted-movie.png"/>
          <p:cNvPicPr>
            <a:picLocks noChangeAspect="1"/>
          </p:cNvPicPr>
          <p:nvPr/>
        </p:nvPicPr>
        <p:blipFill>
          <a:blip r:embed="rId2">
            <a:extLst/>
          </a:blip>
          <a:stretch>
            <a:fillRect/>
          </a:stretch>
        </p:blipFill>
        <p:spPr>
          <a:xfrm>
            <a:off x="1020461" y="4089400"/>
            <a:ext cx="11145589" cy="6531555"/>
          </a:xfrm>
          <a:prstGeom prst="rect">
            <a:avLst/>
          </a:prstGeom>
          <a:ln w="12700">
            <a:miter lim="400000"/>
          </a:ln>
        </p:spPr>
      </p:pic>
      <p:pic>
        <p:nvPicPr>
          <p:cNvPr id="331" name="pasted-movie.png" descr="pasted-movie.png"/>
          <p:cNvPicPr>
            <a:picLocks noChangeAspect="1"/>
          </p:cNvPicPr>
          <p:nvPr/>
        </p:nvPicPr>
        <p:blipFill>
          <a:blip r:embed="rId3">
            <a:extLst/>
          </a:blip>
          <a:stretch>
            <a:fillRect/>
          </a:stretch>
        </p:blipFill>
        <p:spPr>
          <a:xfrm>
            <a:off x="12648336" y="4089400"/>
            <a:ext cx="11145589" cy="653155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Feature Importance:"/>
          <p:cNvSpPr txBox="1"/>
          <p:nvPr>
            <p:ph type="subTitle" sz="quarter" idx="1"/>
          </p:nvPr>
        </p:nvSpPr>
        <p:spPr>
          <a:xfrm>
            <a:off x="1206500" y="1187006"/>
            <a:ext cx="21971000" cy="2006601"/>
          </a:xfrm>
          <a:prstGeom prst="rect">
            <a:avLst/>
          </a:prstGeom>
        </p:spPr>
        <p:txBody>
          <a:bodyPr/>
          <a:lstStyle/>
          <a:p>
            <a:pPr/>
            <a:r>
              <a:t>Feature Importance:</a:t>
            </a:r>
          </a:p>
        </p:txBody>
      </p:sp>
      <p:pic>
        <p:nvPicPr>
          <p:cNvPr id="334" name="pasted-movie.png" descr="pasted-movie.png"/>
          <p:cNvPicPr>
            <a:picLocks noChangeAspect="1"/>
          </p:cNvPicPr>
          <p:nvPr/>
        </p:nvPicPr>
        <p:blipFill>
          <a:blip r:embed="rId2">
            <a:extLst/>
          </a:blip>
          <a:stretch>
            <a:fillRect/>
          </a:stretch>
        </p:blipFill>
        <p:spPr>
          <a:xfrm>
            <a:off x="1306750" y="2716090"/>
            <a:ext cx="15878634" cy="942442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8- Random Forest"/>
          <p:cNvSpPr txBox="1"/>
          <p:nvPr>
            <p:ph type="subTitle" sz="quarter" idx="1"/>
          </p:nvPr>
        </p:nvSpPr>
        <p:spPr>
          <a:xfrm>
            <a:off x="1206500" y="1279108"/>
            <a:ext cx="21971000" cy="2006601"/>
          </a:xfrm>
          <a:prstGeom prst="rect">
            <a:avLst/>
          </a:prstGeom>
        </p:spPr>
        <p:txBody>
          <a:bodyPr/>
          <a:lstStyle/>
          <a:p>
            <a:pPr/>
            <a:r>
              <a:t>8- Random Forest</a:t>
            </a:r>
          </a:p>
        </p:txBody>
      </p:sp>
      <p:pic>
        <p:nvPicPr>
          <p:cNvPr id="337" name="pasted-movie.png" descr="pasted-movie.png"/>
          <p:cNvPicPr>
            <a:picLocks noChangeAspect="1"/>
          </p:cNvPicPr>
          <p:nvPr/>
        </p:nvPicPr>
        <p:blipFill>
          <a:blip r:embed="rId2">
            <a:extLst/>
          </a:blip>
          <a:stretch>
            <a:fillRect/>
          </a:stretch>
        </p:blipFill>
        <p:spPr>
          <a:xfrm>
            <a:off x="1243880" y="3160213"/>
            <a:ext cx="9540231" cy="618932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LIME:"/>
          <p:cNvSpPr txBox="1"/>
          <p:nvPr>
            <p:ph type="subTitle" sz="quarter" idx="1"/>
          </p:nvPr>
        </p:nvSpPr>
        <p:spPr>
          <a:xfrm>
            <a:off x="1206500" y="1187006"/>
            <a:ext cx="21971000" cy="2006601"/>
          </a:xfrm>
          <a:prstGeom prst="rect">
            <a:avLst/>
          </a:prstGeom>
        </p:spPr>
        <p:txBody>
          <a:bodyPr/>
          <a:lstStyle/>
          <a:p>
            <a:pPr/>
            <a:r>
              <a:t>LIME:</a:t>
            </a:r>
          </a:p>
        </p:txBody>
      </p:sp>
      <p:pic>
        <p:nvPicPr>
          <p:cNvPr id="340" name="pasted-movie.png" descr="pasted-movie.png"/>
          <p:cNvPicPr>
            <a:picLocks noChangeAspect="1"/>
          </p:cNvPicPr>
          <p:nvPr/>
        </p:nvPicPr>
        <p:blipFill>
          <a:blip r:embed="rId2">
            <a:extLst/>
          </a:blip>
          <a:stretch>
            <a:fillRect/>
          </a:stretch>
        </p:blipFill>
        <p:spPr>
          <a:xfrm>
            <a:off x="917260" y="4095750"/>
            <a:ext cx="10563347" cy="6102332"/>
          </a:xfrm>
          <a:prstGeom prst="rect">
            <a:avLst/>
          </a:prstGeom>
          <a:ln w="12700">
            <a:miter lim="400000"/>
          </a:ln>
        </p:spPr>
      </p:pic>
      <p:pic>
        <p:nvPicPr>
          <p:cNvPr id="341" name="pasted-movie.png" descr="pasted-movie.png"/>
          <p:cNvPicPr>
            <a:picLocks noChangeAspect="1"/>
          </p:cNvPicPr>
          <p:nvPr/>
        </p:nvPicPr>
        <p:blipFill>
          <a:blip r:embed="rId3">
            <a:extLst/>
          </a:blip>
          <a:stretch>
            <a:fillRect/>
          </a:stretch>
        </p:blipFill>
        <p:spPr>
          <a:xfrm>
            <a:off x="12050447" y="4095750"/>
            <a:ext cx="10563348" cy="61023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airPlot:"/>
          <p:cNvSpPr txBox="1"/>
          <p:nvPr>
            <p:ph type="title"/>
          </p:nvPr>
        </p:nvSpPr>
        <p:spPr>
          <a:prstGeom prst="rect">
            <a:avLst/>
          </a:prstGeom>
        </p:spPr>
        <p:txBody>
          <a:bodyPr/>
          <a:lstStyle>
            <a:lvl1pPr defTabSz="2316421">
              <a:defRPr spc="-95" sz="9500"/>
            </a:lvl1pPr>
          </a:lstStyle>
          <a:p>
            <a:pPr/>
            <a:r>
              <a:t>PairPlot:</a:t>
            </a:r>
          </a:p>
        </p:txBody>
      </p:sp>
      <p:pic>
        <p:nvPicPr>
          <p:cNvPr id="182" name="pasted-movie.png" descr="pasted-movie.png"/>
          <p:cNvPicPr>
            <a:picLocks noChangeAspect="1"/>
          </p:cNvPicPr>
          <p:nvPr/>
        </p:nvPicPr>
        <p:blipFill>
          <a:blip r:embed="rId2">
            <a:extLst/>
          </a:blip>
          <a:stretch>
            <a:fillRect/>
          </a:stretch>
        </p:blipFill>
        <p:spPr>
          <a:xfrm>
            <a:off x="1266402" y="2588812"/>
            <a:ext cx="20889526" cy="9313506"/>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
          <p:cNvSpPr txBox="1"/>
          <p:nvPr>
            <p:ph type="subTitle" sz="quarter" idx="1"/>
          </p:nvPr>
        </p:nvSpPr>
        <p:spPr>
          <a:xfrm>
            <a:off x="1206500" y="1187006"/>
            <a:ext cx="21971000" cy="2006601"/>
          </a:xfrm>
          <a:prstGeom prst="rect">
            <a:avLst/>
          </a:prstGeom>
        </p:spPr>
        <p:txBody>
          <a:bodyPr/>
          <a:lstStyle/>
          <a:p>
            <a:pPr/>
            <a:r>
              <a:t>SHAP:</a:t>
            </a:r>
          </a:p>
        </p:txBody>
      </p:sp>
      <p:pic>
        <p:nvPicPr>
          <p:cNvPr id="344" name="pasted-movie.png" descr="pasted-movie.png"/>
          <p:cNvPicPr>
            <a:picLocks noChangeAspect="1"/>
          </p:cNvPicPr>
          <p:nvPr/>
        </p:nvPicPr>
        <p:blipFill>
          <a:blip r:embed="rId2">
            <a:extLst/>
          </a:blip>
          <a:stretch>
            <a:fillRect/>
          </a:stretch>
        </p:blipFill>
        <p:spPr>
          <a:xfrm>
            <a:off x="14086068" y="6588328"/>
            <a:ext cx="9694089" cy="6350526"/>
          </a:xfrm>
          <a:prstGeom prst="rect">
            <a:avLst/>
          </a:prstGeom>
          <a:ln w="12700">
            <a:miter lim="400000"/>
          </a:ln>
        </p:spPr>
      </p:pic>
      <p:pic>
        <p:nvPicPr>
          <p:cNvPr id="345" name="pasted-movie.png" descr="pasted-movie.png"/>
          <p:cNvPicPr>
            <a:picLocks noChangeAspect="1"/>
          </p:cNvPicPr>
          <p:nvPr/>
        </p:nvPicPr>
        <p:blipFill>
          <a:blip r:embed="rId3">
            <a:extLst/>
          </a:blip>
          <a:stretch>
            <a:fillRect/>
          </a:stretch>
        </p:blipFill>
        <p:spPr>
          <a:xfrm>
            <a:off x="7937396" y="1307301"/>
            <a:ext cx="8777476" cy="5122762"/>
          </a:xfrm>
          <a:prstGeom prst="rect">
            <a:avLst/>
          </a:prstGeom>
          <a:ln w="12700">
            <a:miter lim="400000"/>
          </a:ln>
        </p:spPr>
      </p:pic>
      <p:pic>
        <p:nvPicPr>
          <p:cNvPr id="346" name="pasted-movie.png" descr="pasted-movie.png"/>
          <p:cNvPicPr>
            <a:picLocks noChangeAspect="1"/>
          </p:cNvPicPr>
          <p:nvPr/>
        </p:nvPicPr>
        <p:blipFill>
          <a:blip r:embed="rId4">
            <a:extLst/>
          </a:blip>
          <a:stretch>
            <a:fillRect/>
          </a:stretch>
        </p:blipFill>
        <p:spPr>
          <a:xfrm>
            <a:off x="2021117" y="6588328"/>
            <a:ext cx="9283197" cy="635052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Pair Plot:"/>
          <p:cNvSpPr txBox="1"/>
          <p:nvPr>
            <p:ph type="subTitle" sz="quarter" idx="1"/>
          </p:nvPr>
        </p:nvSpPr>
        <p:spPr>
          <a:xfrm>
            <a:off x="1206500" y="1187006"/>
            <a:ext cx="21971000" cy="2006601"/>
          </a:xfrm>
          <a:prstGeom prst="rect">
            <a:avLst/>
          </a:prstGeom>
        </p:spPr>
        <p:txBody>
          <a:bodyPr/>
          <a:lstStyle/>
          <a:p>
            <a:pPr/>
            <a:r>
              <a:t>Pair Plot:</a:t>
            </a:r>
          </a:p>
        </p:txBody>
      </p:sp>
      <p:pic>
        <p:nvPicPr>
          <p:cNvPr id="349" name="pasted-movie.png" descr="pasted-movie.png"/>
          <p:cNvPicPr>
            <a:picLocks noChangeAspect="1"/>
          </p:cNvPicPr>
          <p:nvPr/>
        </p:nvPicPr>
        <p:blipFill>
          <a:blip r:embed="rId2">
            <a:extLst/>
          </a:blip>
          <a:stretch>
            <a:fillRect/>
          </a:stretch>
        </p:blipFill>
        <p:spPr>
          <a:xfrm>
            <a:off x="1103266" y="2745850"/>
            <a:ext cx="17048794" cy="82243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PDP:"/>
          <p:cNvSpPr txBox="1"/>
          <p:nvPr>
            <p:ph type="subTitle" sz="quarter" idx="1"/>
          </p:nvPr>
        </p:nvSpPr>
        <p:spPr>
          <a:xfrm>
            <a:off x="1206500" y="1187006"/>
            <a:ext cx="21971000" cy="2006601"/>
          </a:xfrm>
          <a:prstGeom prst="rect">
            <a:avLst/>
          </a:prstGeom>
        </p:spPr>
        <p:txBody>
          <a:bodyPr/>
          <a:lstStyle/>
          <a:p>
            <a:pPr/>
            <a:r>
              <a:t>PDP:</a:t>
            </a:r>
          </a:p>
        </p:txBody>
      </p:sp>
      <p:pic>
        <p:nvPicPr>
          <p:cNvPr id="352" name="pasted-movie.png" descr="pasted-movie.png"/>
          <p:cNvPicPr>
            <a:picLocks noChangeAspect="1"/>
          </p:cNvPicPr>
          <p:nvPr/>
        </p:nvPicPr>
        <p:blipFill>
          <a:blip r:embed="rId2">
            <a:extLst/>
          </a:blip>
          <a:stretch>
            <a:fillRect/>
          </a:stretch>
        </p:blipFill>
        <p:spPr>
          <a:xfrm>
            <a:off x="1203280" y="2949116"/>
            <a:ext cx="15079271" cy="652315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LOFO:"/>
          <p:cNvSpPr txBox="1"/>
          <p:nvPr>
            <p:ph type="subTitle" sz="quarter" idx="1"/>
          </p:nvPr>
        </p:nvSpPr>
        <p:spPr>
          <a:xfrm>
            <a:off x="1206500" y="1187006"/>
            <a:ext cx="21971000" cy="2006601"/>
          </a:xfrm>
          <a:prstGeom prst="rect">
            <a:avLst/>
          </a:prstGeom>
        </p:spPr>
        <p:txBody>
          <a:bodyPr/>
          <a:lstStyle/>
          <a:p>
            <a:pPr/>
            <a:r>
              <a:t>LOFO:</a:t>
            </a:r>
          </a:p>
        </p:txBody>
      </p:sp>
      <p:pic>
        <p:nvPicPr>
          <p:cNvPr id="355" name="pasted-movie.png" descr="pasted-movie.png"/>
          <p:cNvPicPr>
            <a:picLocks noChangeAspect="1"/>
          </p:cNvPicPr>
          <p:nvPr/>
        </p:nvPicPr>
        <p:blipFill>
          <a:blip r:embed="rId2">
            <a:extLst/>
          </a:blip>
          <a:stretch>
            <a:fillRect/>
          </a:stretch>
        </p:blipFill>
        <p:spPr>
          <a:xfrm>
            <a:off x="1233590" y="2981711"/>
            <a:ext cx="16888244" cy="775257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Permutation importance:"/>
          <p:cNvSpPr txBox="1"/>
          <p:nvPr>
            <p:ph type="subTitle" sz="quarter" idx="1"/>
          </p:nvPr>
        </p:nvSpPr>
        <p:spPr>
          <a:xfrm>
            <a:off x="1206500" y="1187006"/>
            <a:ext cx="21971000" cy="2006601"/>
          </a:xfrm>
          <a:prstGeom prst="rect">
            <a:avLst/>
          </a:prstGeom>
        </p:spPr>
        <p:txBody>
          <a:bodyPr/>
          <a:lstStyle/>
          <a:p>
            <a:pPr/>
            <a:r>
              <a:t>Permutation importance:</a:t>
            </a:r>
          </a:p>
        </p:txBody>
      </p:sp>
      <p:pic>
        <p:nvPicPr>
          <p:cNvPr id="358" name="pasted-movie.png" descr="pasted-movie.png"/>
          <p:cNvPicPr>
            <a:picLocks noChangeAspect="1"/>
          </p:cNvPicPr>
          <p:nvPr/>
        </p:nvPicPr>
        <p:blipFill>
          <a:blip r:embed="rId2">
            <a:extLst/>
          </a:blip>
          <a:stretch>
            <a:fillRect/>
          </a:stretch>
        </p:blipFill>
        <p:spPr>
          <a:xfrm>
            <a:off x="1199196" y="2896931"/>
            <a:ext cx="12910151" cy="792213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9- MLP"/>
          <p:cNvSpPr txBox="1"/>
          <p:nvPr>
            <p:ph type="subTitle" sz="quarter" idx="1"/>
          </p:nvPr>
        </p:nvSpPr>
        <p:spPr>
          <a:xfrm>
            <a:off x="1206500" y="1279108"/>
            <a:ext cx="21971000" cy="2006601"/>
          </a:xfrm>
          <a:prstGeom prst="rect">
            <a:avLst/>
          </a:prstGeom>
        </p:spPr>
        <p:txBody>
          <a:bodyPr/>
          <a:lstStyle/>
          <a:p>
            <a:pPr/>
            <a:r>
              <a:t>9- MLP</a:t>
            </a:r>
          </a:p>
        </p:txBody>
      </p:sp>
      <p:pic>
        <p:nvPicPr>
          <p:cNvPr id="361" name="pasted-movie.png" descr="pasted-movie.png"/>
          <p:cNvPicPr>
            <a:picLocks noChangeAspect="1"/>
          </p:cNvPicPr>
          <p:nvPr/>
        </p:nvPicPr>
        <p:blipFill>
          <a:blip r:embed="rId2">
            <a:extLst/>
          </a:blip>
          <a:stretch>
            <a:fillRect/>
          </a:stretch>
        </p:blipFill>
        <p:spPr>
          <a:xfrm>
            <a:off x="1215332" y="2925982"/>
            <a:ext cx="9969408" cy="6163988"/>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LIME:"/>
          <p:cNvSpPr txBox="1"/>
          <p:nvPr>
            <p:ph type="subTitle" sz="quarter" idx="1"/>
          </p:nvPr>
        </p:nvSpPr>
        <p:spPr>
          <a:xfrm>
            <a:off x="1206500" y="1187006"/>
            <a:ext cx="21971000" cy="2006601"/>
          </a:xfrm>
          <a:prstGeom prst="rect">
            <a:avLst/>
          </a:prstGeom>
        </p:spPr>
        <p:txBody>
          <a:bodyPr/>
          <a:lstStyle/>
          <a:p>
            <a:pPr/>
            <a:r>
              <a:t>LIME:</a:t>
            </a:r>
          </a:p>
        </p:txBody>
      </p:sp>
      <p:pic>
        <p:nvPicPr>
          <p:cNvPr id="364" name="pasted-movie.png" descr="pasted-movie.png"/>
          <p:cNvPicPr>
            <a:picLocks noChangeAspect="1"/>
          </p:cNvPicPr>
          <p:nvPr/>
        </p:nvPicPr>
        <p:blipFill>
          <a:blip r:embed="rId2">
            <a:extLst/>
          </a:blip>
          <a:stretch>
            <a:fillRect/>
          </a:stretch>
        </p:blipFill>
        <p:spPr>
          <a:xfrm>
            <a:off x="813231" y="3618564"/>
            <a:ext cx="11106637" cy="6478872"/>
          </a:xfrm>
          <a:prstGeom prst="rect">
            <a:avLst/>
          </a:prstGeom>
          <a:ln w="12700">
            <a:miter lim="400000"/>
          </a:ln>
        </p:spPr>
      </p:pic>
      <p:pic>
        <p:nvPicPr>
          <p:cNvPr id="365" name="pasted-movie.png" descr="pasted-movie.png"/>
          <p:cNvPicPr>
            <a:picLocks noChangeAspect="1"/>
          </p:cNvPicPr>
          <p:nvPr/>
        </p:nvPicPr>
        <p:blipFill>
          <a:blip r:embed="rId3">
            <a:extLst/>
          </a:blip>
          <a:stretch>
            <a:fillRect/>
          </a:stretch>
        </p:blipFill>
        <p:spPr>
          <a:xfrm>
            <a:off x="12314826" y="3618564"/>
            <a:ext cx="11106637" cy="6478872"/>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
          <p:cNvSpPr txBox="1"/>
          <p:nvPr>
            <p:ph type="subTitle" sz="quarter" idx="1"/>
          </p:nvPr>
        </p:nvSpPr>
        <p:spPr>
          <a:xfrm>
            <a:off x="1206500" y="1187006"/>
            <a:ext cx="21971000" cy="2006601"/>
          </a:xfrm>
          <a:prstGeom prst="rect">
            <a:avLst/>
          </a:prstGeom>
        </p:spPr>
        <p:txBody>
          <a:bodyPr/>
          <a:lstStyle/>
          <a:p>
            <a:pPr/>
            <a:r>
              <a:t>SHAP:</a:t>
            </a:r>
          </a:p>
        </p:txBody>
      </p:sp>
      <p:pic>
        <p:nvPicPr>
          <p:cNvPr id="368" name="pasted-movie.png" descr="pasted-movie.png"/>
          <p:cNvPicPr>
            <a:picLocks noChangeAspect="1"/>
          </p:cNvPicPr>
          <p:nvPr/>
        </p:nvPicPr>
        <p:blipFill>
          <a:blip r:embed="rId2">
            <a:extLst/>
          </a:blip>
          <a:stretch>
            <a:fillRect/>
          </a:stretch>
        </p:blipFill>
        <p:spPr>
          <a:xfrm>
            <a:off x="7722057" y="924689"/>
            <a:ext cx="9495060" cy="5476635"/>
          </a:xfrm>
          <a:prstGeom prst="rect">
            <a:avLst/>
          </a:prstGeom>
          <a:ln w="12700">
            <a:miter lim="400000"/>
          </a:ln>
        </p:spPr>
      </p:pic>
      <p:pic>
        <p:nvPicPr>
          <p:cNvPr id="369" name="pasted-movie.png" descr="pasted-movie.png"/>
          <p:cNvPicPr>
            <a:picLocks noChangeAspect="1"/>
          </p:cNvPicPr>
          <p:nvPr/>
        </p:nvPicPr>
        <p:blipFill>
          <a:blip r:embed="rId3">
            <a:extLst/>
          </a:blip>
          <a:stretch>
            <a:fillRect/>
          </a:stretch>
        </p:blipFill>
        <p:spPr>
          <a:xfrm>
            <a:off x="13573548" y="6588328"/>
            <a:ext cx="9769168" cy="6350526"/>
          </a:xfrm>
          <a:prstGeom prst="rect">
            <a:avLst/>
          </a:prstGeom>
          <a:ln w="12700">
            <a:miter lim="400000"/>
          </a:ln>
        </p:spPr>
      </p:pic>
      <p:pic>
        <p:nvPicPr>
          <p:cNvPr id="370" name="pasted-movie.png" descr="pasted-movie.png"/>
          <p:cNvPicPr>
            <a:picLocks noChangeAspect="1"/>
          </p:cNvPicPr>
          <p:nvPr/>
        </p:nvPicPr>
        <p:blipFill>
          <a:blip r:embed="rId4">
            <a:extLst/>
          </a:blip>
          <a:stretch>
            <a:fillRect/>
          </a:stretch>
        </p:blipFill>
        <p:spPr>
          <a:xfrm>
            <a:off x="1729718" y="6588328"/>
            <a:ext cx="9187093" cy="635052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Pair Plot:"/>
          <p:cNvSpPr txBox="1"/>
          <p:nvPr>
            <p:ph type="subTitle" sz="quarter" idx="1"/>
          </p:nvPr>
        </p:nvSpPr>
        <p:spPr>
          <a:xfrm>
            <a:off x="1206500" y="1187006"/>
            <a:ext cx="21971000" cy="2006601"/>
          </a:xfrm>
          <a:prstGeom prst="rect">
            <a:avLst/>
          </a:prstGeom>
        </p:spPr>
        <p:txBody>
          <a:bodyPr/>
          <a:lstStyle/>
          <a:p>
            <a:pPr/>
            <a:r>
              <a:t>Pair Plot:</a:t>
            </a:r>
          </a:p>
        </p:txBody>
      </p:sp>
      <p:pic>
        <p:nvPicPr>
          <p:cNvPr id="373" name="pasted-movie.png" descr="pasted-movie.png"/>
          <p:cNvPicPr>
            <a:picLocks noChangeAspect="1"/>
          </p:cNvPicPr>
          <p:nvPr/>
        </p:nvPicPr>
        <p:blipFill>
          <a:blip r:embed="rId2">
            <a:extLst/>
          </a:blip>
          <a:stretch>
            <a:fillRect/>
          </a:stretch>
        </p:blipFill>
        <p:spPr>
          <a:xfrm>
            <a:off x="1269532" y="3193114"/>
            <a:ext cx="16551084" cy="795786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PDP:"/>
          <p:cNvSpPr txBox="1"/>
          <p:nvPr>
            <p:ph type="subTitle" sz="quarter" idx="1"/>
          </p:nvPr>
        </p:nvSpPr>
        <p:spPr>
          <a:xfrm>
            <a:off x="1206500" y="1187006"/>
            <a:ext cx="21971000" cy="2006601"/>
          </a:xfrm>
          <a:prstGeom prst="rect">
            <a:avLst/>
          </a:prstGeom>
        </p:spPr>
        <p:txBody>
          <a:bodyPr/>
          <a:lstStyle/>
          <a:p>
            <a:pPr/>
            <a:r>
              <a:t>PDP:</a:t>
            </a:r>
          </a:p>
        </p:txBody>
      </p:sp>
      <p:pic>
        <p:nvPicPr>
          <p:cNvPr id="376" name="pasted-movie.png" descr="pasted-movie.png"/>
          <p:cNvPicPr>
            <a:picLocks noChangeAspect="1"/>
          </p:cNvPicPr>
          <p:nvPr/>
        </p:nvPicPr>
        <p:blipFill>
          <a:blip r:embed="rId2">
            <a:extLst/>
          </a:blip>
          <a:stretch>
            <a:fillRect/>
          </a:stretch>
        </p:blipFill>
        <p:spPr>
          <a:xfrm>
            <a:off x="1273957" y="2660110"/>
            <a:ext cx="15651188" cy="675185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BoxPlots:"/>
          <p:cNvSpPr txBox="1"/>
          <p:nvPr>
            <p:ph type="title"/>
          </p:nvPr>
        </p:nvSpPr>
        <p:spPr>
          <a:prstGeom prst="rect">
            <a:avLst/>
          </a:prstGeom>
        </p:spPr>
        <p:txBody>
          <a:bodyPr/>
          <a:lstStyle>
            <a:lvl1pPr defTabSz="2316421">
              <a:defRPr spc="-95" sz="9500"/>
            </a:lvl1pPr>
          </a:lstStyle>
          <a:p>
            <a:pPr/>
            <a:r>
              <a:t>BoxPlots:</a:t>
            </a:r>
          </a:p>
        </p:txBody>
      </p:sp>
      <p:pic>
        <p:nvPicPr>
          <p:cNvPr id="185" name="pasted-movie.png" descr="pasted-movie.png"/>
          <p:cNvPicPr>
            <a:picLocks noChangeAspect="1"/>
          </p:cNvPicPr>
          <p:nvPr/>
        </p:nvPicPr>
        <p:blipFill>
          <a:blip r:embed="rId2">
            <a:extLst/>
          </a:blip>
          <a:stretch>
            <a:fillRect/>
          </a:stretch>
        </p:blipFill>
        <p:spPr>
          <a:xfrm>
            <a:off x="12415946" y="3360427"/>
            <a:ext cx="9971145" cy="7782357"/>
          </a:xfrm>
          <a:prstGeom prst="rect">
            <a:avLst/>
          </a:prstGeom>
          <a:ln w="12700">
            <a:miter lim="400000"/>
          </a:ln>
        </p:spPr>
      </p:pic>
      <p:pic>
        <p:nvPicPr>
          <p:cNvPr id="186" name="pasted-movie.png" descr="pasted-movie.png"/>
          <p:cNvPicPr>
            <a:picLocks noChangeAspect="1"/>
          </p:cNvPicPr>
          <p:nvPr/>
        </p:nvPicPr>
        <p:blipFill>
          <a:blip r:embed="rId3">
            <a:extLst/>
          </a:blip>
          <a:stretch>
            <a:fillRect/>
          </a:stretch>
        </p:blipFill>
        <p:spPr>
          <a:xfrm>
            <a:off x="1140031" y="3349667"/>
            <a:ext cx="9911938" cy="7803876"/>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ICE:"/>
          <p:cNvSpPr txBox="1"/>
          <p:nvPr>
            <p:ph type="subTitle" sz="quarter" idx="1"/>
          </p:nvPr>
        </p:nvSpPr>
        <p:spPr>
          <a:xfrm>
            <a:off x="1206500" y="1187006"/>
            <a:ext cx="21971000" cy="2006601"/>
          </a:xfrm>
          <a:prstGeom prst="rect">
            <a:avLst/>
          </a:prstGeom>
        </p:spPr>
        <p:txBody>
          <a:bodyPr/>
          <a:lstStyle/>
          <a:p>
            <a:pPr/>
            <a:r>
              <a:t>ICE:</a:t>
            </a:r>
          </a:p>
        </p:txBody>
      </p:sp>
      <p:pic>
        <p:nvPicPr>
          <p:cNvPr id="379" name="pasted-movie.png" descr="pasted-movie.png"/>
          <p:cNvPicPr>
            <a:picLocks noChangeAspect="1"/>
          </p:cNvPicPr>
          <p:nvPr/>
        </p:nvPicPr>
        <p:blipFill>
          <a:blip r:embed="rId2">
            <a:extLst/>
          </a:blip>
          <a:stretch>
            <a:fillRect/>
          </a:stretch>
        </p:blipFill>
        <p:spPr>
          <a:xfrm>
            <a:off x="1282142" y="2771424"/>
            <a:ext cx="9487614" cy="7640468"/>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he Random Forest Model achieves the highest accuracy on the dataset with 95%, followed by XGBoost and MLP both with 92%.…"/>
          <p:cNvSpPr txBox="1"/>
          <p:nvPr>
            <p:ph type="body" idx="21"/>
          </p:nvPr>
        </p:nvSpPr>
        <p:spPr>
          <a:xfrm>
            <a:off x="861117" y="4557670"/>
            <a:ext cx="21971001" cy="2390511"/>
          </a:xfrm>
          <a:prstGeom prst="rect">
            <a:avLst/>
          </a:prstGeom>
          <a:extLst>
            <a:ext uri="{C572A759-6A51-4108-AA02-DFA0A04FC94B}">
              <ma14:wrappingTextBoxFlag xmlns:ma14="http://schemas.microsoft.com/office/mac/drawingml/2011/main" val="1"/>
            </a:ext>
          </a:extLst>
        </p:spPr>
        <p:txBody>
          <a:bodyPr/>
          <a:lstStyle/>
          <a:p>
            <a:pPr marL="377189" indent="-377189">
              <a:buSzPct val="100000"/>
              <a:buChar char="-"/>
            </a:pPr>
            <a:r>
              <a:t>The Random Forest Model achieves the highest accuracy on the dataset with 95%, followed by XGBoost and MLP both with 92%.</a:t>
            </a:r>
          </a:p>
          <a:p>
            <a:pPr marL="377189" indent="-377189">
              <a:buSzPct val="100000"/>
              <a:buChar char="-"/>
            </a:pPr>
            <a:r>
              <a:t>The SVC model achieved the lowest accuracy with 78%, but the accuracy became much better when using the SVC with rbf kernel and it reached 88%</a:t>
            </a:r>
          </a:p>
        </p:txBody>
      </p:sp>
      <p:sp>
        <p:nvSpPr>
          <p:cNvPr id="382" name="Conclusion"/>
          <p:cNvSpPr txBox="1"/>
          <p:nvPr>
            <p:ph type="ctrTitle"/>
          </p:nvPr>
        </p:nvSpPr>
        <p:spPr>
          <a:xfrm>
            <a:off x="861117" y="668059"/>
            <a:ext cx="21971001" cy="1559277"/>
          </a:xfrm>
          <a:prstGeom prst="rect">
            <a:avLst/>
          </a:prstGeom>
        </p:spPr>
        <p:txBody>
          <a:bodyPr/>
          <a:lstStyle>
            <a:lvl1pPr defTabSz="259588">
              <a:defRPr spc="-87" sz="8760"/>
            </a:lvl1pPr>
          </a:lstStyle>
          <a:p>
            <a:pPr/>
            <a:r>
              <a:t>Conclusion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Outliers:"/>
          <p:cNvSpPr txBox="1"/>
          <p:nvPr>
            <p:ph type="title"/>
          </p:nvPr>
        </p:nvSpPr>
        <p:spPr>
          <a:xfrm>
            <a:off x="1528856" y="911305"/>
            <a:ext cx="9779001" cy="1689101"/>
          </a:xfrm>
          <a:prstGeom prst="rect">
            <a:avLst/>
          </a:prstGeom>
        </p:spPr>
        <p:txBody>
          <a:bodyPr/>
          <a:lstStyle>
            <a:lvl1pPr defTabSz="2316421">
              <a:defRPr spc="-95" sz="9500"/>
            </a:lvl1pPr>
          </a:lstStyle>
          <a:p>
            <a:pPr/>
            <a:r>
              <a:t>Outliers:</a:t>
            </a:r>
          </a:p>
        </p:txBody>
      </p:sp>
      <p:pic>
        <p:nvPicPr>
          <p:cNvPr id="189" name="pasted-movie.png" descr="pasted-movie.png"/>
          <p:cNvPicPr>
            <a:picLocks noChangeAspect="1"/>
          </p:cNvPicPr>
          <p:nvPr/>
        </p:nvPicPr>
        <p:blipFill>
          <a:blip r:embed="rId2">
            <a:extLst/>
          </a:blip>
          <a:stretch>
            <a:fillRect/>
          </a:stretch>
        </p:blipFill>
        <p:spPr>
          <a:xfrm>
            <a:off x="1668757" y="3555709"/>
            <a:ext cx="8848858" cy="660458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Histogram:"/>
          <p:cNvSpPr txBox="1"/>
          <p:nvPr>
            <p:ph type="title"/>
          </p:nvPr>
        </p:nvSpPr>
        <p:spPr>
          <a:xfrm>
            <a:off x="1203685" y="977170"/>
            <a:ext cx="9779001" cy="1689101"/>
          </a:xfrm>
          <a:prstGeom prst="rect">
            <a:avLst/>
          </a:prstGeom>
        </p:spPr>
        <p:txBody>
          <a:bodyPr/>
          <a:lstStyle>
            <a:lvl1pPr defTabSz="2316421">
              <a:defRPr spc="-95" sz="9500"/>
            </a:lvl1pPr>
          </a:lstStyle>
          <a:p>
            <a:pPr/>
            <a:r>
              <a:t>Histogram:</a:t>
            </a:r>
          </a:p>
        </p:txBody>
      </p:sp>
      <p:pic>
        <p:nvPicPr>
          <p:cNvPr id="192" name="pasted-movie.png" descr="pasted-movie.png"/>
          <p:cNvPicPr>
            <a:picLocks noChangeAspect="1"/>
          </p:cNvPicPr>
          <p:nvPr/>
        </p:nvPicPr>
        <p:blipFill>
          <a:blip r:embed="rId2">
            <a:extLst/>
          </a:blip>
          <a:stretch>
            <a:fillRect/>
          </a:stretch>
        </p:blipFill>
        <p:spPr>
          <a:xfrm>
            <a:off x="1439291" y="3969415"/>
            <a:ext cx="9779001" cy="7081979"/>
          </a:xfrm>
          <a:prstGeom prst="rect">
            <a:avLst/>
          </a:prstGeom>
          <a:ln w="12700">
            <a:miter lim="400000"/>
          </a:ln>
        </p:spPr>
      </p:pic>
      <p:pic>
        <p:nvPicPr>
          <p:cNvPr id="193" name="pasted-movie.png" descr="pasted-movie.png"/>
          <p:cNvPicPr>
            <a:picLocks noChangeAspect="1"/>
          </p:cNvPicPr>
          <p:nvPr/>
        </p:nvPicPr>
        <p:blipFill>
          <a:blip r:embed="rId3">
            <a:extLst/>
          </a:blip>
          <a:stretch>
            <a:fillRect/>
          </a:stretch>
        </p:blipFill>
        <p:spPr>
          <a:xfrm>
            <a:off x="12146464" y="3942176"/>
            <a:ext cx="9854134" cy="717336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orrelation Matrix:"/>
          <p:cNvSpPr txBox="1"/>
          <p:nvPr>
            <p:ph type="title"/>
          </p:nvPr>
        </p:nvSpPr>
        <p:spPr>
          <a:prstGeom prst="rect">
            <a:avLst/>
          </a:prstGeom>
        </p:spPr>
        <p:txBody>
          <a:bodyPr/>
          <a:lstStyle>
            <a:lvl1pPr defTabSz="2194505">
              <a:defRPr spc="-90" sz="9000"/>
            </a:lvl1pPr>
          </a:lstStyle>
          <a:p>
            <a:pPr/>
            <a:r>
              <a:t>Correlation Matrix:</a:t>
            </a:r>
          </a:p>
        </p:txBody>
      </p:sp>
      <p:pic>
        <p:nvPicPr>
          <p:cNvPr id="196" name="pasted-movie.png" descr="pasted-movie.png"/>
          <p:cNvPicPr>
            <a:picLocks noChangeAspect="1"/>
          </p:cNvPicPr>
          <p:nvPr/>
        </p:nvPicPr>
        <p:blipFill>
          <a:blip r:embed="rId2">
            <a:extLst/>
          </a:blip>
          <a:stretch>
            <a:fillRect/>
          </a:stretch>
        </p:blipFill>
        <p:spPr>
          <a:xfrm>
            <a:off x="1382788" y="2433543"/>
            <a:ext cx="13887565" cy="1008018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